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75" r:id="rId4"/>
    <p:sldId id="267" r:id="rId5"/>
    <p:sldId id="263" r:id="rId6"/>
    <p:sldId id="260" r:id="rId7"/>
    <p:sldId id="261" r:id="rId8"/>
    <p:sldId id="265" r:id="rId9"/>
    <p:sldId id="288" r:id="rId10"/>
    <p:sldId id="290" r:id="rId11"/>
    <p:sldId id="287" r:id="rId12"/>
    <p:sldId id="286" r:id="rId13"/>
    <p:sldId id="269" r:id="rId14"/>
    <p:sldId id="271" r:id="rId15"/>
    <p:sldId id="272" r:id="rId16"/>
    <p:sldId id="273" r:id="rId17"/>
    <p:sldId id="274" r:id="rId18"/>
    <p:sldId id="281" r:id="rId19"/>
    <p:sldId id="283" r:id="rId20"/>
    <p:sldId id="289" r:id="rId21"/>
    <p:sldId id="280" r:id="rId22"/>
    <p:sldId id="291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51"/>
    <a:srgbClr val="F0D4D4"/>
    <a:srgbClr val="F8ECEC"/>
    <a:srgbClr val="F4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48"/>
      </p:cViewPr>
      <p:guideLst>
        <p:guide orient="horz" pos="1979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5EAE-A368-431E-B601-1052E84A4BC7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E641-6CB1-43D6-9DCC-4A2C85C5B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71A-D37C-4B11-8DE5-1ED39B8D7681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851-757B-445E-9245-491C6F59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4028-FE0F-4D0B-A922-23264B13D139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0928-A292-4B54-B9B1-E934EFDC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8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B82-BE98-435D-8517-09E159E13EF6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035-116C-491C-BC89-EAAC3CEC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47FC-A95C-49B2-8985-B65E4FE21A47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4553-8A13-4BF8-B32C-6D1AE66E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B9CA-B207-4A9A-879A-539CDE1FE92E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C826-B696-47CB-BF31-88912957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7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18BF-A20F-4BC8-B769-3C50A331A7B2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C87C-D453-45BD-8E03-678BF04D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878B-A370-4749-8E6F-9AF997CAFB62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92A8-C5AF-4185-863F-9C8857E8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CD5-B36B-48AB-B34B-1E8867F08EA3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10ED-1868-4F5A-93E3-7DA22B244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0F2C-B8D5-49E8-A4EA-3A84C1CAD762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0B1-1D57-42CA-8F94-C1B30F9D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9357-2765-4462-861D-E129B783F90F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41A-E8B3-4836-B4E2-F1807128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BD637-3630-4283-8B84-F0CCDA9B5C35}" type="datetimeFigureOut">
              <a:rPr lang="ru-RU"/>
              <a:pPr>
                <a:defRPr/>
              </a:pPr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615EB-0DA5-4EDB-95C3-D95F8E80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3.w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://sabra.su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ABOUT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SABRA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en-US" sz="2000" dirty="0">
                <a:solidFill>
                  <a:schemeClr val="tx1"/>
                </a:solidFill>
              </a:rPr>
              <a:t>Vehicle </a:t>
            </a:r>
            <a:r>
              <a:rPr lang="en-US" sz="2000" dirty="0" smtClean="0">
                <a:solidFill>
                  <a:schemeClr val="tx1"/>
                </a:solidFill>
              </a:rPr>
              <a:t>Registration Automatic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SABRA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hardware-software solution.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t consists of </a:t>
            </a:r>
            <a:r>
              <a:rPr lang="ru-RU" sz="2000" dirty="0" smtClean="0">
                <a:solidFill>
                  <a:schemeClr val="tx1"/>
                </a:solidFill>
              </a:rPr>
              <a:t>RFID-</a:t>
            </a:r>
            <a:r>
              <a:rPr lang="en-US" sz="2000" dirty="0" smtClean="0">
                <a:solidFill>
                  <a:schemeClr val="tx1"/>
                </a:solidFill>
              </a:rPr>
              <a:t>t</a:t>
            </a:r>
            <a:r>
              <a:rPr lang="ru-RU" sz="2000" dirty="0" err="1" smtClean="0">
                <a:solidFill>
                  <a:schemeClr val="tx1"/>
                </a:solidFill>
              </a:rPr>
              <a:t>ag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UHF RFID reader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Impinj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Speedway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Revolution and proprietary </a:t>
            </a:r>
            <a:r>
              <a:rPr lang="en-US" sz="2000" dirty="0" smtClean="0">
                <a:solidFill>
                  <a:schemeClr val="tx1"/>
                </a:solidFill>
              </a:rPr>
              <a:t>software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708400"/>
            <a:ext cx="8524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pic>
        <p:nvPicPr>
          <p:cNvPr id="2051" name="Picture 3" descr="C:\Users\rkhramichev\Desktop\sabrabal\tr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9863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Marking of railway </a:t>
            </a:r>
            <a:r>
              <a:rPr lang="en-US" sz="2000" b="1" dirty="0" smtClean="0">
                <a:solidFill>
                  <a:srgbClr val="860051"/>
                </a:solidFill>
              </a:rPr>
              <a:t>cars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Used </a:t>
            </a:r>
            <a:r>
              <a:rPr lang="en-US" sz="2000" dirty="0">
                <a:solidFill>
                  <a:schemeClr val="tx1"/>
                </a:solidFill>
              </a:rPr>
              <a:t>to track the movement and location of wagons in the railway routes of the </a:t>
            </a:r>
            <a:r>
              <a:rPr lang="en-US" sz="2000" dirty="0" smtClean="0">
                <a:solidFill>
                  <a:schemeClr val="tx1"/>
                </a:solidFill>
              </a:rPr>
              <a:t>factories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on freight </a:t>
            </a:r>
            <a:r>
              <a:rPr lang="en-US" sz="2000" dirty="0" smtClean="0">
                <a:solidFill>
                  <a:schemeClr val="tx1"/>
                </a:solidFill>
              </a:rPr>
              <a:t>stations</a:t>
            </a:r>
            <a:endParaRPr lang="ru-RU" sz="2000" b="1" dirty="0" smtClean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 smtClean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en-US" dirty="0">
                <a:solidFill>
                  <a:schemeClr val="tx1"/>
                </a:solidFill>
              </a:rPr>
              <a:t>Reception area equipped with devices for the identification of rolling </a:t>
            </a:r>
            <a:r>
              <a:rPr lang="en-US" dirty="0" smtClean="0">
                <a:solidFill>
                  <a:schemeClr val="tx1"/>
                </a:solidFill>
              </a:rPr>
              <a:t>stock</a:t>
            </a:r>
            <a:endParaRPr lang="ru-RU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en-US" dirty="0" smtClean="0">
                <a:solidFill>
                  <a:schemeClr val="tx1"/>
                </a:solidFill>
              </a:rPr>
              <a:t>The module receives </a:t>
            </a:r>
            <a:r>
              <a:rPr lang="en-US" dirty="0">
                <a:solidFill>
                  <a:schemeClr val="tx1"/>
                </a:solidFill>
              </a:rPr>
              <a:t>the time of registration and the status of </a:t>
            </a:r>
            <a:r>
              <a:rPr lang="en-US" dirty="0" smtClean="0">
                <a:solidFill>
                  <a:schemeClr val="tx1"/>
                </a:solidFill>
              </a:rPr>
              <a:t>rolling </a:t>
            </a:r>
            <a:r>
              <a:rPr lang="en-US" dirty="0">
                <a:solidFill>
                  <a:schemeClr val="tx1"/>
                </a:solidFill>
              </a:rPr>
              <a:t>stock (empty/Laden/repair/ flushing) in </a:t>
            </a:r>
            <a:r>
              <a:rPr lang="en-US" dirty="0" smtClean="0">
                <a:solidFill>
                  <a:schemeClr val="tx1"/>
                </a:solidFill>
              </a:rPr>
              <a:t>respective zones</a:t>
            </a:r>
            <a:endParaRPr lang="ru-RU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en-US" dirty="0">
                <a:solidFill>
                  <a:schemeClr val="tx1"/>
                </a:solidFill>
              </a:rPr>
              <a:t>The interaction of weighting scales and module </a:t>
            </a:r>
            <a:r>
              <a:rPr lang="en-US" dirty="0" smtClean="0">
                <a:solidFill>
                  <a:schemeClr val="tx1"/>
                </a:solidFill>
              </a:rPr>
              <a:t>SABRA organizes </a:t>
            </a:r>
            <a:r>
              <a:rPr lang="en-US" dirty="0">
                <a:solidFill>
                  <a:schemeClr val="tx1"/>
                </a:solidFill>
              </a:rPr>
              <a:t>collection of information about </a:t>
            </a:r>
            <a:r>
              <a:rPr lang="en-US" dirty="0" smtClean="0">
                <a:solidFill>
                  <a:schemeClr val="tx1"/>
                </a:solidFill>
              </a:rPr>
              <a:t>weight </a:t>
            </a:r>
            <a:r>
              <a:rPr lang="en-US" dirty="0">
                <a:solidFill>
                  <a:schemeClr val="tx1"/>
                </a:solidFill>
              </a:rPr>
              <a:t>of empty and loaded rolling </a:t>
            </a:r>
            <a:r>
              <a:rPr lang="en-US" dirty="0" smtClean="0">
                <a:solidFill>
                  <a:schemeClr val="tx1"/>
                </a:solidFill>
              </a:rPr>
              <a:t>stock</a:t>
            </a:r>
            <a:endParaRPr lang="ru-RU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en-US" dirty="0">
                <a:solidFill>
                  <a:schemeClr val="tx1"/>
                </a:solidFill>
              </a:rPr>
              <a:t>Weighing results are saved together with the </a:t>
            </a:r>
            <a:r>
              <a:rPr lang="en-US" dirty="0" smtClean="0">
                <a:solidFill>
                  <a:schemeClr val="tx1"/>
                </a:solidFill>
              </a:rPr>
              <a:t>data about railway wagons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module </a:t>
            </a:r>
            <a:r>
              <a:rPr lang="en-US" dirty="0" smtClean="0">
                <a:solidFill>
                  <a:schemeClr val="tx1"/>
                </a:solidFill>
              </a:rPr>
              <a:t>determines </a:t>
            </a:r>
            <a:r>
              <a:rPr lang="en-US" dirty="0">
                <a:solidFill>
                  <a:schemeClr val="tx1"/>
                </a:solidFill>
              </a:rPr>
              <a:t>the logic of the system on </a:t>
            </a:r>
            <a:r>
              <a:rPr lang="en-US" dirty="0" smtClean="0">
                <a:solidFill>
                  <a:schemeClr val="tx1"/>
                </a:solidFill>
              </a:rPr>
              <a:t>territory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factory </a:t>
            </a:r>
            <a:r>
              <a:rPr lang="en-US" dirty="0">
                <a:solidFill>
                  <a:schemeClr val="tx1"/>
                </a:solidFill>
              </a:rPr>
              <a:t>or the </a:t>
            </a:r>
            <a:r>
              <a:rPr lang="en-US" dirty="0" smtClean="0">
                <a:solidFill>
                  <a:schemeClr val="tx1"/>
                </a:solidFill>
              </a:rPr>
              <a:t>freight </a:t>
            </a:r>
            <a:r>
              <a:rPr lang="en-US" dirty="0">
                <a:solidFill>
                  <a:schemeClr val="tx1"/>
                </a:solidFill>
              </a:rPr>
              <a:t>station (enables/disables passage, assigns the path, etc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5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39863"/>
            <a:ext cx="5715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Automatic </a:t>
            </a:r>
            <a:r>
              <a:rPr lang="en-US" sz="2000" b="1" dirty="0" smtClean="0">
                <a:solidFill>
                  <a:srgbClr val="860051"/>
                </a:solidFill>
              </a:rPr>
              <a:t>license </a:t>
            </a:r>
            <a:r>
              <a:rPr lang="en-US" sz="2000" b="1" dirty="0">
                <a:solidFill>
                  <a:srgbClr val="860051"/>
                </a:solidFill>
              </a:rPr>
              <a:t>plate </a:t>
            </a:r>
            <a:r>
              <a:rPr lang="en-US" sz="2000" b="1" dirty="0" smtClean="0">
                <a:solidFill>
                  <a:srgbClr val="860051"/>
                </a:solidFill>
              </a:rPr>
              <a:t>recognition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Uses </a:t>
            </a:r>
            <a:r>
              <a:rPr lang="en-US" sz="2000" dirty="0">
                <a:solidFill>
                  <a:schemeClr val="tx1"/>
                </a:solidFill>
              </a:rPr>
              <a:t>optical character recognition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read vehicle </a:t>
            </a:r>
            <a:r>
              <a:rPr lang="en-US" sz="2000" dirty="0" smtClean="0">
                <a:solidFill>
                  <a:schemeClr val="tx1"/>
                </a:solidFill>
              </a:rPr>
              <a:t>license plates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car pulls up to a checkpoint </a:t>
            </a:r>
            <a:r>
              <a:rPr lang="en-US" sz="2000" dirty="0" smtClean="0">
                <a:solidFill>
                  <a:schemeClr val="tx1"/>
                </a:solidFill>
              </a:rPr>
              <a:t>area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ANPR Module records the </a:t>
            </a:r>
            <a:r>
              <a:rPr lang="en-US" sz="2000" dirty="0" smtClean="0">
                <a:solidFill>
                  <a:schemeClr val="tx1"/>
                </a:solidFill>
              </a:rPr>
              <a:t>number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SABRA </a:t>
            </a:r>
            <a:r>
              <a:rPr lang="en-US" sz="2000" dirty="0" smtClean="0">
                <a:solidFill>
                  <a:schemeClr val="tx1"/>
                </a:solidFill>
              </a:rPr>
              <a:t>Software </a:t>
            </a:r>
            <a:r>
              <a:rPr lang="en-US" sz="2000" dirty="0">
                <a:solidFill>
                  <a:schemeClr val="tx1"/>
                </a:solidFill>
              </a:rPr>
              <a:t>compares the obtained number with the number registered in the </a:t>
            </a:r>
            <a:r>
              <a:rPr lang="en-US" sz="2000" dirty="0" smtClean="0">
                <a:solidFill>
                  <a:schemeClr val="tx1"/>
                </a:solidFill>
              </a:rPr>
              <a:t>system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case </a:t>
            </a:r>
            <a:r>
              <a:rPr lang="en-US" sz="2000" dirty="0">
                <a:solidFill>
                  <a:schemeClr val="tx1"/>
                </a:solidFill>
              </a:rPr>
              <a:t>of information </a:t>
            </a:r>
            <a:r>
              <a:rPr lang="en-US" sz="2000" dirty="0" smtClean="0">
                <a:solidFill>
                  <a:schemeClr val="tx1"/>
                </a:solidFill>
              </a:rPr>
              <a:t>coincidence </a:t>
            </a:r>
            <a:r>
              <a:rPr lang="en-US" sz="2000" dirty="0">
                <a:solidFill>
                  <a:schemeClr val="tx1"/>
                </a:solidFill>
              </a:rPr>
              <a:t>the system authorizes travel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ase of </a:t>
            </a:r>
            <a:r>
              <a:rPr lang="en-US" sz="2000" dirty="0">
                <a:solidFill>
                  <a:schemeClr val="tx1"/>
                </a:solidFill>
              </a:rPr>
              <a:t>absence of the </a:t>
            </a:r>
            <a:r>
              <a:rPr lang="en-US" sz="2000" dirty="0" smtClean="0">
                <a:solidFill>
                  <a:schemeClr val="tx1"/>
                </a:solidFill>
              </a:rPr>
              <a:t>license plate </a:t>
            </a:r>
            <a:r>
              <a:rPr lang="en-US" sz="2000" dirty="0">
                <a:solidFill>
                  <a:schemeClr val="tx1"/>
                </a:solidFill>
              </a:rPr>
              <a:t>in the </a:t>
            </a:r>
            <a:r>
              <a:rPr lang="en-US" sz="2000" dirty="0" smtClean="0">
                <a:solidFill>
                  <a:schemeClr val="tx1"/>
                </a:solidFill>
              </a:rPr>
              <a:t>database </a:t>
            </a:r>
            <a:r>
              <a:rPr lang="en-US" sz="2000" dirty="0">
                <a:solidFill>
                  <a:schemeClr val="tx1"/>
                </a:solidFill>
              </a:rPr>
              <a:t>the system prohibits the </a:t>
            </a:r>
            <a:r>
              <a:rPr lang="en-US" sz="2000" dirty="0" smtClean="0">
                <a:solidFill>
                  <a:schemeClr val="tx1"/>
                </a:solidFill>
              </a:rPr>
              <a:t>passage</a:t>
            </a:r>
          </a:p>
        </p:txBody>
      </p:sp>
    </p:spTree>
    <p:extLst>
      <p:ext uri="{BB962C8B-B14F-4D97-AF65-F5344CB8AC3E}">
        <p14:creationId xmlns:p14="http://schemas.microsoft.com/office/powerpoint/2010/main" val="3514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059113" y="1692275"/>
            <a:ext cx="5400675" cy="2339975"/>
          </a:xfrm>
          <a:prstGeom prst="wedgeRoundRectCallout">
            <a:avLst>
              <a:gd name="adj1" fmla="val 21866"/>
              <a:gd name="adj2" fmla="val 85086"/>
              <a:gd name="adj3" fmla="val 16667"/>
            </a:avLst>
          </a:prstGeom>
          <a:noFill/>
          <a:ln w="279400">
            <a:solidFill>
              <a:srgbClr val="F0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rgbClr val="F0D4D4"/>
                </a:solidFill>
                <a:latin typeface="Arial Black" pitchFamily="34" charset="0"/>
              </a:rPr>
              <a:t>SMS</a:t>
            </a:r>
            <a:endParaRPr lang="ru-RU" sz="15000" dirty="0">
              <a:solidFill>
                <a:srgbClr val="F0D4D4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Informing </a:t>
            </a:r>
            <a:r>
              <a:rPr lang="en-US" sz="2000" b="1" dirty="0">
                <a:solidFill>
                  <a:srgbClr val="860051"/>
                </a:solidFill>
              </a:rPr>
              <a:t>about the </a:t>
            </a:r>
            <a:r>
              <a:rPr lang="en-US" sz="2000" b="1" dirty="0" smtClean="0">
                <a:solidFill>
                  <a:srgbClr val="860051"/>
                </a:solidFill>
              </a:rPr>
              <a:t>event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Service to provide information about crossing checkpoint </a:t>
            </a:r>
            <a:r>
              <a:rPr lang="en-US" sz="2000" dirty="0" smtClean="0">
                <a:solidFill>
                  <a:schemeClr val="tx1"/>
                </a:solidFill>
              </a:rPr>
              <a:t>by e-mail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SMS (optional)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car crosses the </a:t>
            </a:r>
            <a:r>
              <a:rPr lang="en-US" sz="2000" dirty="0" smtClean="0">
                <a:solidFill>
                  <a:schemeClr val="tx1"/>
                </a:solidFill>
              </a:rPr>
              <a:t>checkpoint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system records the </a:t>
            </a:r>
            <a:r>
              <a:rPr lang="en-US" sz="2000" dirty="0" smtClean="0">
                <a:solidFill>
                  <a:schemeClr val="tx1"/>
                </a:solidFill>
              </a:rPr>
              <a:t>date, time </a:t>
            </a:r>
            <a:r>
              <a:rPr lang="en-US" sz="2000" dirty="0">
                <a:solidFill>
                  <a:schemeClr val="tx1"/>
                </a:solidFill>
              </a:rPr>
              <a:t>and direction of </a:t>
            </a:r>
            <a:r>
              <a:rPr lang="en-US" sz="2000" dirty="0" smtClean="0">
                <a:solidFill>
                  <a:schemeClr val="tx1"/>
                </a:solidFill>
              </a:rPr>
              <a:t>travel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module sends information by email or </a:t>
            </a:r>
            <a:r>
              <a:rPr lang="en-US" sz="2000" dirty="0" smtClean="0">
                <a:solidFill>
                  <a:schemeClr val="tx1"/>
                </a:solidFill>
              </a:rPr>
              <a:t>SMS </a:t>
            </a:r>
            <a:r>
              <a:rPr lang="en-US" sz="2000" dirty="0">
                <a:solidFill>
                  <a:schemeClr val="tx1"/>
                </a:solidFill>
              </a:rPr>
              <a:t>to your mobile </a:t>
            </a:r>
            <a:r>
              <a:rPr lang="en-US" sz="2000" dirty="0" smtClean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922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366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pic>
        <p:nvPicPr>
          <p:cNvPr id="10246" name="Picture 2" descr="C:\Users\rkhramichev\Desktop\Презентация сабра\strix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19250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Pass </a:t>
            </a:r>
            <a:r>
              <a:rPr lang="ru-RU" sz="2000" b="1" dirty="0">
                <a:solidFill>
                  <a:srgbClr val="860051"/>
                </a:solidFill>
              </a:rPr>
              <a:t>о</a:t>
            </a:r>
            <a:r>
              <a:rPr lang="en-US" sz="2000" b="1" dirty="0" err="1" smtClean="0">
                <a:solidFill>
                  <a:srgbClr val="860051"/>
                </a:solidFill>
              </a:rPr>
              <a:t>nline</a:t>
            </a:r>
            <a:r>
              <a:rPr lang="en-US" sz="2000" b="1" dirty="0" smtClean="0">
                <a:solidFill>
                  <a:srgbClr val="860051"/>
                </a:solidFill>
              </a:rPr>
              <a:t> </a:t>
            </a:r>
            <a:r>
              <a:rPr lang="en-US" sz="2000" b="1" dirty="0">
                <a:solidFill>
                  <a:srgbClr val="860051"/>
                </a:solidFill>
              </a:rPr>
              <a:t>order </a:t>
            </a:r>
            <a:r>
              <a:rPr lang="en-US" sz="2000" b="1" dirty="0" smtClean="0">
                <a:solidFill>
                  <a:srgbClr val="860051"/>
                </a:solidFill>
              </a:rPr>
              <a:t>form</a:t>
            </a:r>
            <a:endParaRPr lang="en-US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Registration </a:t>
            </a:r>
            <a:r>
              <a:rPr lang="en-US" sz="2000" dirty="0">
                <a:solidFill>
                  <a:schemeClr val="tx1"/>
                </a:solidFill>
              </a:rPr>
              <a:t>of vehicles not equipped with </a:t>
            </a:r>
            <a:r>
              <a:rPr lang="en-US" sz="2000" dirty="0" smtClean="0">
                <a:solidFill>
                  <a:schemeClr val="tx1"/>
                </a:solidFill>
              </a:rPr>
              <a:t>RFID </a:t>
            </a:r>
            <a:r>
              <a:rPr lang="en-US" sz="2000" dirty="0">
                <a:solidFill>
                  <a:schemeClr val="tx1"/>
                </a:solidFill>
              </a:rPr>
              <a:t>tags </a:t>
            </a:r>
            <a:r>
              <a:rPr lang="en-US" sz="2000" dirty="0" smtClean="0">
                <a:solidFill>
                  <a:schemeClr val="tx1"/>
                </a:solidFill>
              </a:rPr>
              <a:t>using </a:t>
            </a:r>
            <a:r>
              <a:rPr lang="en-US" sz="2000" dirty="0">
                <a:solidFill>
                  <a:schemeClr val="tx1"/>
                </a:solidFill>
              </a:rPr>
              <a:t>a bar </a:t>
            </a:r>
            <a:r>
              <a:rPr lang="en-US" sz="2000" dirty="0" smtClean="0">
                <a:solidFill>
                  <a:schemeClr val="tx1"/>
                </a:solidFill>
              </a:rPr>
              <a:t>code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user enters the required data, the system </a:t>
            </a:r>
            <a:r>
              <a:rPr lang="en-US" sz="2000" dirty="0" smtClean="0">
                <a:solidFill>
                  <a:schemeClr val="tx1"/>
                </a:solidFill>
              </a:rPr>
              <a:t>puts </a:t>
            </a:r>
            <a:r>
              <a:rPr lang="en-US" sz="2000" dirty="0">
                <a:solidFill>
                  <a:schemeClr val="tx1"/>
                </a:solidFill>
              </a:rPr>
              <a:t>the necessary </a:t>
            </a:r>
            <a:r>
              <a:rPr lang="en-US" sz="2000" dirty="0" smtClean="0">
                <a:solidFill>
                  <a:schemeClr val="tx1"/>
                </a:solidFill>
              </a:rPr>
              <a:t>information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into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database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operator reviews the request and endorses the </a:t>
            </a:r>
            <a:r>
              <a:rPr lang="en-US" sz="2000" dirty="0" smtClean="0">
                <a:solidFill>
                  <a:schemeClr val="tx1"/>
                </a:solidFill>
              </a:rPr>
              <a:t>passage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system generates a pass-ID and sends an e-mail form with a barcode containing information </a:t>
            </a:r>
            <a:r>
              <a:rPr lang="en-US" sz="2000" dirty="0" smtClean="0">
                <a:solidFill>
                  <a:schemeClr val="tx1"/>
                </a:solidFill>
              </a:rPr>
              <a:t>about </a:t>
            </a:r>
            <a:r>
              <a:rPr lang="en-US" sz="2000" dirty="0">
                <a:solidFill>
                  <a:schemeClr val="tx1"/>
                </a:solidFill>
              </a:rPr>
              <a:t>the number of authorized </a:t>
            </a:r>
            <a:r>
              <a:rPr lang="en-US" sz="2000" dirty="0" smtClean="0">
                <a:solidFill>
                  <a:schemeClr val="tx1"/>
                </a:solidFill>
              </a:rPr>
              <a:t>entries-departures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user receives the form by </a:t>
            </a:r>
            <a:r>
              <a:rPr lang="en-US" sz="2000" dirty="0" smtClean="0">
                <a:solidFill>
                  <a:schemeClr val="tx1"/>
                </a:solidFill>
              </a:rPr>
              <a:t>e-mail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Optionally, you can use the form </a:t>
            </a:r>
            <a:r>
              <a:rPr lang="en-US" sz="2000" b="1" dirty="0" smtClean="0">
                <a:solidFill>
                  <a:srgbClr val="860051"/>
                </a:solidFill>
              </a:rPr>
              <a:t>Informing </a:t>
            </a:r>
            <a:r>
              <a:rPr lang="en-US" sz="2000" b="1" dirty="0">
                <a:solidFill>
                  <a:srgbClr val="860051"/>
                </a:solidFill>
              </a:rPr>
              <a:t>about </a:t>
            </a:r>
            <a:r>
              <a:rPr lang="en-US" sz="2000" b="1" dirty="0" smtClean="0">
                <a:solidFill>
                  <a:srgbClr val="860051"/>
                </a:solidFill>
              </a:rPr>
              <a:t>events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pic>
        <p:nvPicPr>
          <p:cNvPr id="11270" name="Picture 2" descr="C:\Users\rkhramichev\Desktop\Презентация сабра\tabl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18439" r="9357" b="17639"/>
          <a:stretch>
            <a:fillRect/>
          </a:stretch>
        </p:blipFill>
        <p:spPr bwMode="auto">
          <a:xfrm>
            <a:off x="3240088" y="1619250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The </a:t>
            </a:r>
            <a:r>
              <a:rPr lang="en-US" sz="2000" b="1" dirty="0">
                <a:solidFill>
                  <a:srgbClr val="860051"/>
                </a:solidFill>
              </a:rPr>
              <a:t>number of free Parking </a:t>
            </a:r>
            <a:r>
              <a:rPr lang="en-US" sz="2000" b="1" dirty="0" smtClean="0">
                <a:solidFill>
                  <a:srgbClr val="860051"/>
                </a:solidFill>
              </a:rPr>
              <a:t>spaces</a:t>
            </a:r>
            <a:endParaRPr lang="en-US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Automatically determines the number of seats available, informs the </a:t>
            </a:r>
            <a:r>
              <a:rPr lang="en-US" sz="2000" dirty="0" smtClean="0">
                <a:solidFill>
                  <a:schemeClr val="tx1"/>
                </a:solidFill>
              </a:rPr>
              <a:t>driver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Information about </a:t>
            </a:r>
            <a:r>
              <a:rPr lang="en-US" sz="2000" dirty="0" smtClean="0">
                <a:solidFill>
                  <a:schemeClr val="tx1"/>
                </a:solidFill>
              </a:rPr>
              <a:t>number </a:t>
            </a:r>
            <a:r>
              <a:rPr lang="en-US" sz="2000" dirty="0">
                <a:solidFill>
                  <a:schemeClr val="tx1"/>
                </a:solidFill>
              </a:rPr>
              <a:t>of Parking spaces stored in the </a:t>
            </a:r>
            <a:r>
              <a:rPr lang="en-US" sz="2000" dirty="0" smtClean="0">
                <a:solidFill>
                  <a:schemeClr val="tx1"/>
                </a:solidFill>
              </a:rPr>
              <a:t>database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system records the direction of </a:t>
            </a:r>
            <a:r>
              <a:rPr lang="en-US" sz="2000" dirty="0" smtClean="0">
                <a:solidFill>
                  <a:schemeClr val="tx1"/>
                </a:solidFill>
              </a:rPr>
              <a:t>travel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When the car pulls into the Parking the number of available seats on a Board is reduced by one. When the car leaves Parking – unit is </a:t>
            </a:r>
            <a:r>
              <a:rPr lang="en-US" sz="2000" dirty="0" smtClean="0">
                <a:solidFill>
                  <a:schemeClr val="tx1"/>
                </a:solidFill>
              </a:rPr>
              <a:t>increased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 the multi-Parking </a:t>
            </a:r>
            <a:r>
              <a:rPr lang="en-US" sz="2000" dirty="0" smtClean="0">
                <a:solidFill>
                  <a:schemeClr val="tx1"/>
                </a:solidFill>
              </a:rPr>
              <a:t>zone, </a:t>
            </a:r>
            <a:r>
              <a:rPr lang="en-US" sz="2000" dirty="0">
                <a:solidFill>
                  <a:schemeClr val="tx1"/>
                </a:solidFill>
              </a:rPr>
              <a:t>the system records the direction of travel through the territory, the scoreboard shows the number of seats available in each </a:t>
            </a:r>
            <a:r>
              <a:rPr lang="en-US" sz="2000" dirty="0" smtClean="0">
                <a:solidFill>
                  <a:schemeClr val="tx1"/>
                </a:solidFill>
              </a:rPr>
              <a:t>zone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grpSp>
        <p:nvGrpSpPr>
          <p:cNvPr id="12294" name="Группа 17"/>
          <p:cNvGrpSpPr>
            <a:grpSpLocks/>
          </p:cNvGrpSpPr>
          <p:nvPr/>
        </p:nvGrpSpPr>
        <p:grpSpPr bwMode="auto">
          <a:xfrm>
            <a:off x="3240088" y="1619250"/>
            <a:ext cx="5400675" cy="2339975"/>
            <a:chOff x="3240000" y="1620000"/>
            <a:chExt cx="5400000" cy="234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49524" y="1620000"/>
              <a:ext cx="5390476" cy="2340000"/>
            </a:xfrm>
            <a:prstGeom prst="roundRect">
              <a:avLst>
                <a:gd name="adj" fmla="val 0"/>
              </a:avLst>
            </a:prstGeom>
            <a:noFill/>
            <a:ln w="1270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8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600" dirty="0">
                <a:solidFill>
                  <a:srgbClr val="F8ECEC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903492" y="1620000"/>
              <a:ext cx="0" cy="1331927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587619" y="2880488"/>
              <a:ext cx="2052381" cy="0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40000" y="2880488"/>
              <a:ext cx="1898413" cy="0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Блок-схема: узел 13"/>
            <p:cNvSpPr/>
            <p:nvPr/>
          </p:nvSpPr>
          <p:spPr>
            <a:xfrm>
              <a:off x="7919365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7560635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7200317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79682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2304" name="Группа 14"/>
            <p:cNvGrpSpPr>
              <a:grpSpLocks/>
            </p:cNvGrpSpPr>
            <p:nvPr/>
          </p:nvGrpSpPr>
          <p:grpSpPr bwMode="auto">
            <a:xfrm>
              <a:off x="3420000" y="1800000"/>
              <a:ext cx="936024" cy="216024"/>
              <a:chOff x="3469308" y="1800000"/>
              <a:chExt cx="936024" cy="216024"/>
            </a:xfrm>
          </p:grpSpPr>
          <p:sp>
            <p:nvSpPr>
              <p:cNvPr id="22" name="Блок-схема: узел 21"/>
              <p:cNvSpPr/>
              <p:nvPr/>
            </p:nvSpPr>
            <p:spPr>
              <a:xfrm>
                <a:off x="4189307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Блок-схема: узел 22"/>
              <p:cNvSpPr/>
              <p:nvPr/>
            </p:nvSpPr>
            <p:spPr>
              <a:xfrm>
                <a:off x="3828990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Блок-схема: узел 23"/>
              <p:cNvSpPr/>
              <p:nvPr/>
            </p:nvSpPr>
            <p:spPr>
              <a:xfrm>
                <a:off x="3468672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6" name="Блок-схема: узел 25"/>
            <p:cNvSpPr/>
            <p:nvPr/>
          </p:nvSpPr>
          <p:spPr>
            <a:xfrm>
              <a:off x="6119365" y="3599634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5400317" y="3599634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Location </a:t>
            </a:r>
            <a:r>
              <a:rPr lang="en-US" sz="2000" b="1" dirty="0">
                <a:solidFill>
                  <a:srgbClr val="860051"/>
                </a:solidFill>
              </a:rPr>
              <a:t>in a limited </a:t>
            </a:r>
            <a:r>
              <a:rPr lang="en-US" sz="2000" b="1" dirty="0" smtClean="0">
                <a:solidFill>
                  <a:srgbClr val="860051"/>
                </a:solidFill>
              </a:rPr>
              <a:t>area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Allows the operator to see the </a:t>
            </a:r>
            <a:r>
              <a:rPr lang="en-US" sz="2000" dirty="0" smtClean="0">
                <a:solidFill>
                  <a:schemeClr val="tx1"/>
                </a:solidFill>
              </a:rPr>
              <a:t>number </a:t>
            </a:r>
            <a:r>
              <a:rPr lang="en-US" sz="2000" dirty="0">
                <a:solidFill>
                  <a:schemeClr val="tx1"/>
                </a:solidFill>
              </a:rPr>
              <a:t>of vehicles in different </a:t>
            </a:r>
            <a:r>
              <a:rPr lang="en-US" sz="2000" dirty="0" smtClean="0">
                <a:solidFill>
                  <a:schemeClr val="tx1"/>
                </a:solidFill>
              </a:rPr>
              <a:t>zones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RFID readers are installed in each </a:t>
            </a:r>
            <a:r>
              <a:rPr lang="en-US" sz="2000" dirty="0" smtClean="0">
                <a:solidFill>
                  <a:schemeClr val="tx1"/>
                </a:solidFill>
              </a:rPr>
              <a:t>passage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system records the fact of intersection and records the </a:t>
            </a:r>
            <a:r>
              <a:rPr lang="en-US" sz="2000" dirty="0" smtClean="0">
                <a:solidFill>
                  <a:schemeClr val="tx1"/>
                </a:solidFill>
              </a:rPr>
              <a:t>identifier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monitor displays information </a:t>
            </a:r>
            <a:r>
              <a:rPr lang="en-US" sz="2000" dirty="0" smtClean="0">
                <a:solidFill>
                  <a:schemeClr val="tx1"/>
                </a:solidFill>
              </a:rPr>
              <a:t>about location of a </a:t>
            </a:r>
            <a:r>
              <a:rPr lang="en-US" sz="2000" dirty="0">
                <a:solidFill>
                  <a:schemeClr val="tx1"/>
                </a:solidFill>
              </a:rPr>
              <a:t>certain car in a certain </a:t>
            </a:r>
            <a:r>
              <a:rPr lang="en-US" sz="2000" dirty="0" smtClean="0">
                <a:solidFill>
                  <a:schemeClr val="tx1"/>
                </a:solidFill>
              </a:rPr>
              <a:t>area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Information </a:t>
            </a:r>
            <a:r>
              <a:rPr lang="en-US" sz="2000" dirty="0">
                <a:solidFill>
                  <a:schemeClr val="tx1"/>
                </a:solidFill>
              </a:rPr>
              <a:t>can be presented in table form </a:t>
            </a:r>
            <a:r>
              <a:rPr lang="en-US" sz="2000" dirty="0" smtClean="0">
                <a:solidFill>
                  <a:schemeClr val="tx1"/>
                </a:solidFill>
              </a:rPr>
              <a:t>or on the map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84325"/>
            <a:ext cx="4376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Technical </a:t>
            </a:r>
            <a:r>
              <a:rPr lang="en-US" sz="2000" b="1" dirty="0">
                <a:solidFill>
                  <a:srgbClr val="860051"/>
                </a:solidFill>
              </a:rPr>
              <a:t>condition of vehicles </a:t>
            </a:r>
            <a:r>
              <a:rPr lang="en-US" sz="2000" b="1" dirty="0" smtClean="0">
                <a:solidFill>
                  <a:srgbClr val="860051"/>
                </a:solidFill>
              </a:rPr>
              <a:t>database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SABRA maintains a database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technical condition of </a:t>
            </a:r>
            <a:r>
              <a:rPr lang="en-US" sz="2000" dirty="0" smtClean="0">
                <a:solidFill>
                  <a:schemeClr val="tx1"/>
                </a:solidFill>
              </a:rPr>
              <a:t>registered vehicles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ID of the RFID tag relates not only to information about driver and car, but also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the technical condition of </a:t>
            </a:r>
            <a:r>
              <a:rPr lang="en-US" sz="2000" dirty="0" smtClean="0">
                <a:solidFill>
                  <a:schemeClr val="tx1"/>
                </a:solidFill>
              </a:rPr>
              <a:t>vehicle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grpSp>
        <p:nvGrpSpPr>
          <p:cNvPr id="14342" name="Группа 12"/>
          <p:cNvGrpSpPr>
            <a:grpSpLocks/>
          </p:cNvGrpSpPr>
          <p:nvPr/>
        </p:nvGrpSpPr>
        <p:grpSpPr bwMode="auto">
          <a:xfrm>
            <a:off x="4176713" y="1619250"/>
            <a:ext cx="4067175" cy="1800225"/>
            <a:chOff x="4176000" y="1619999"/>
            <a:chExt cx="4068000" cy="180000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176000" y="1619999"/>
              <a:ext cx="1260731" cy="1800001"/>
            </a:xfrm>
            <a:prstGeom prst="roundRect">
              <a:avLst/>
            </a:prstGeom>
            <a:solidFill>
              <a:srgbClr val="F8ECEC"/>
            </a:solidFill>
            <a:ln w="762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283972" y="1727936"/>
              <a:ext cx="1044787" cy="1368255"/>
            </a:xfrm>
            <a:prstGeom prst="roundRect">
              <a:avLst/>
            </a:prstGeom>
            <a:solidFill>
              <a:srgbClr val="F0D4D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6084062" y="1260062"/>
              <a:ext cx="1800001" cy="2519874"/>
            </a:xfrm>
            <a:prstGeom prst="roundRect">
              <a:avLst/>
            </a:prstGeom>
            <a:solidFill>
              <a:srgbClr val="F8ECEC"/>
            </a:solidFill>
            <a:ln w="762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rot="16200000">
              <a:off x="6047502" y="1547459"/>
              <a:ext cx="1549207" cy="1945081"/>
            </a:xfrm>
            <a:prstGeom prst="roundRect">
              <a:avLst/>
            </a:prstGeom>
            <a:solidFill>
              <a:srgbClr val="F0D4D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752379" y="3167619"/>
              <a:ext cx="142904" cy="1444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848632" y="2375555"/>
              <a:ext cx="287396" cy="2888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SABRA </a:t>
            </a:r>
            <a:r>
              <a:rPr lang="en-US" sz="2000" b="1" dirty="0" smtClean="0">
                <a:solidFill>
                  <a:srgbClr val="860051"/>
                </a:solidFill>
              </a:rPr>
              <a:t>for </a:t>
            </a:r>
            <a:r>
              <a:rPr lang="en-US" sz="2000" b="1" dirty="0">
                <a:solidFill>
                  <a:srgbClr val="860051"/>
                </a:solidFill>
              </a:rPr>
              <a:t>touchscreen devices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SABRA software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optimized for all popular touchscreen mobile </a:t>
            </a:r>
            <a:r>
              <a:rPr lang="en-US" sz="2000" dirty="0" smtClean="0">
                <a:solidFill>
                  <a:schemeClr val="tx1"/>
                </a:solidFill>
              </a:rPr>
              <a:t>devices: </a:t>
            </a:r>
            <a:r>
              <a:rPr lang="en-US" sz="2000" dirty="0" err="1" smtClean="0">
                <a:solidFill>
                  <a:schemeClr val="tx1"/>
                </a:solidFill>
              </a:rPr>
              <a:t>iOS</a:t>
            </a:r>
            <a:r>
              <a:rPr lang="en-US" sz="2000" dirty="0" smtClean="0">
                <a:solidFill>
                  <a:schemeClr val="tx1"/>
                </a:solidFill>
              </a:rPr>
              <a:t>-, </a:t>
            </a:r>
            <a:r>
              <a:rPr lang="en-US" sz="2000" dirty="0" smtClean="0">
                <a:solidFill>
                  <a:schemeClr val="tx1"/>
                </a:solidFill>
              </a:rPr>
              <a:t>Android- and </a:t>
            </a:r>
            <a:r>
              <a:rPr lang="en-US" sz="2000" dirty="0">
                <a:solidFill>
                  <a:schemeClr val="tx1"/>
                </a:solidFill>
              </a:rPr>
              <a:t>Windows </a:t>
            </a:r>
            <a:r>
              <a:rPr lang="en-US" sz="2000" dirty="0" smtClean="0">
                <a:solidFill>
                  <a:schemeClr val="tx1"/>
                </a:solidFill>
              </a:rPr>
              <a:t>Mobile-based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SABRA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interface for touchscreen devices uses </a:t>
            </a:r>
            <a:r>
              <a:rPr lang="en-US" sz="2000" dirty="0" smtClean="0">
                <a:solidFill>
                  <a:schemeClr val="tx1"/>
                </a:solidFill>
              </a:rPr>
              <a:t>all functions </a:t>
            </a:r>
            <a:r>
              <a:rPr lang="en-US" sz="2000" dirty="0">
                <a:solidFill>
                  <a:schemeClr val="tx1"/>
                </a:solidFill>
              </a:rPr>
              <a:t>of operator </a:t>
            </a:r>
            <a:r>
              <a:rPr lang="en-US" sz="2000" dirty="0" smtClean="0">
                <a:solidFill>
                  <a:schemeClr val="tx1"/>
                </a:solidFill>
              </a:rPr>
              <a:t>workspace </a:t>
            </a:r>
            <a:r>
              <a:rPr lang="en-US" sz="2000" dirty="0">
                <a:solidFill>
                  <a:schemeClr val="tx1"/>
                </a:solidFill>
              </a:rPr>
              <a:t>including additional modules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44275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Weight </a:t>
            </a:r>
            <a:r>
              <a:rPr lang="en-US" sz="2000" b="1" dirty="0" smtClean="0">
                <a:solidFill>
                  <a:srgbClr val="860051"/>
                </a:solidFill>
              </a:rPr>
              <a:t>check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Solution for industries where it is necessary to control the </a:t>
            </a:r>
            <a:r>
              <a:rPr lang="en-US" sz="2000" dirty="0" smtClean="0">
                <a:solidFill>
                  <a:schemeClr val="tx1"/>
                </a:solidFill>
              </a:rPr>
              <a:t>transportation </a:t>
            </a:r>
            <a:r>
              <a:rPr lang="en-US" sz="2000" dirty="0">
                <a:solidFill>
                  <a:schemeClr val="tx1"/>
                </a:solidFill>
              </a:rPr>
              <a:t>of bulk materials and </a:t>
            </a:r>
            <a:r>
              <a:rPr lang="en-US" sz="2000" dirty="0" smtClean="0">
                <a:solidFill>
                  <a:schemeClr val="tx1"/>
                </a:solidFill>
              </a:rPr>
              <a:t>waste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chemeClr val="tx1"/>
                </a:solidFill>
              </a:rPr>
              <a:t>module contains information about the vehicle, driver, cargo status (loaded/empty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Truck scales are integrated </a:t>
            </a:r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SABRA System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machine comes in the area of the checkpoint, operators get information about the machine, the weight of </a:t>
            </a:r>
            <a:r>
              <a:rPr lang="en-US" sz="2000" dirty="0" smtClean="0">
                <a:solidFill>
                  <a:schemeClr val="tx1"/>
                </a:solidFill>
              </a:rPr>
              <a:t>goods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destination point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Upon arrival at the </a:t>
            </a:r>
            <a:r>
              <a:rPr lang="en-US" sz="2000" dirty="0" smtClean="0">
                <a:solidFill>
                  <a:schemeClr val="tx1"/>
                </a:solidFill>
              </a:rPr>
              <a:t>destination point </a:t>
            </a:r>
            <a:r>
              <a:rPr lang="en-US" sz="2000" dirty="0">
                <a:solidFill>
                  <a:schemeClr val="tx1"/>
                </a:solidFill>
              </a:rPr>
              <a:t>the vehicle passes the </a:t>
            </a:r>
            <a:r>
              <a:rPr lang="en-US" sz="2000" dirty="0" smtClean="0">
                <a:solidFill>
                  <a:schemeClr val="tx1"/>
                </a:solidFill>
              </a:rPr>
              <a:t>weighing process, the system checks </a:t>
            </a:r>
            <a:r>
              <a:rPr lang="en-US" sz="2000" dirty="0">
                <a:solidFill>
                  <a:schemeClr val="tx1"/>
                </a:solidFill>
              </a:rPr>
              <a:t>the weight </a:t>
            </a:r>
            <a:r>
              <a:rPr lang="en-US" sz="2000" dirty="0" smtClean="0">
                <a:solidFill>
                  <a:schemeClr val="tx1"/>
                </a:solidFill>
              </a:rPr>
              <a:t>of transported goods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536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EXTRA MODULES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1439863"/>
            <a:ext cx="66675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Monitoring </a:t>
            </a:r>
            <a:r>
              <a:rPr lang="en-US" sz="2000" b="1" dirty="0">
                <a:solidFill>
                  <a:srgbClr val="860051"/>
                </a:solidFill>
              </a:rPr>
              <a:t>the route of special </a:t>
            </a:r>
            <a:r>
              <a:rPr lang="en-US" sz="2000" b="1" dirty="0" smtClean="0">
                <a:solidFill>
                  <a:srgbClr val="860051"/>
                </a:solidFill>
              </a:rPr>
              <a:t>equipment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To prevent </a:t>
            </a:r>
            <a:r>
              <a:rPr lang="en-US" sz="2000" dirty="0" err="1">
                <a:solidFill>
                  <a:schemeClr val="tx1"/>
                </a:solidFill>
              </a:rPr>
              <a:t>unauthorised</a:t>
            </a:r>
            <a:r>
              <a:rPr lang="en-US" sz="2000" dirty="0">
                <a:solidFill>
                  <a:schemeClr val="tx1"/>
                </a:solidFill>
              </a:rPr>
              <a:t> use of specialized vehicles, forklifts, etc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 the control points of the route RFID </a:t>
            </a:r>
            <a:r>
              <a:rPr lang="en-US" sz="2000" dirty="0" smtClean="0">
                <a:solidFill>
                  <a:schemeClr val="tx1"/>
                </a:solidFill>
              </a:rPr>
              <a:t>readers are installed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Special </a:t>
            </a:r>
            <a:r>
              <a:rPr lang="en-US" sz="2000" dirty="0">
                <a:solidFill>
                  <a:schemeClr val="tx1"/>
                </a:solidFill>
              </a:rPr>
              <a:t>vehicles </a:t>
            </a:r>
            <a:r>
              <a:rPr lang="en-US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>
                <a:solidFill>
                  <a:schemeClr val="tx1"/>
                </a:solidFill>
              </a:rPr>
              <a:t>equipped with </a:t>
            </a:r>
            <a:r>
              <a:rPr lang="en-US" sz="2000" dirty="0" smtClean="0">
                <a:solidFill>
                  <a:schemeClr val="tx1"/>
                </a:solidFill>
              </a:rPr>
              <a:t>RFID-tags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SABRA </a:t>
            </a:r>
            <a:r>
              <a:rPr lang="en-US" sz="2000" dirty="0">
                <a:solidFill>
                  <a:schemeClr val="tx1"/>
                </a:solidFill>
              </a:rPr>
              <a:t>captures information about passing through </a:t>
            </a:r>
            <a:r>
              <a:rPr lang="en-US" sz="2000" dirty="0" smtClean="0">
                <a:solidFill>
                  <a:schemeClr val="tx1"/>
                </a:solidFill>
              </a:rPr>
              <a:t>checkpoints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case of deviation from the route, long idle </a:t>
            </a:r>
            <a:r>
              <a:rPr lang="en-US" sz="2000" dirty="0" smtClean="0">
                <a:solidFill>
                  <a:schemeClr val="tx1"/>
                </a:solidFill>
              </a:rPr>
              <a:t>time or </a:t>
            </a:r>
            <a:r>
              <a:rPr lang="en-US" sz="2000" dirty="0">
                <a:solidFill>
                  <a:schemeClr val="tx1"/>
                </a:solidFill>
              </a:rPr>
              <a:t>unauthorized </a:t>
            </a:r>
            <a:r>
              <a:rPr lang="en-US" sz="2000" dirty="0" smtClean="0">
                <a:solidFill>
                  <a:schemeClr val="tx1"/>
                </a:solidFill>
              </a:rPr>
              <a:t>movement </a:t>
            </a:r>
            <a:r>
              <a:rPr lang="en-US" sz="2000" dirty="0">
                <a:solidFill>
                  <a:schemeClr val="tx1"/>
                </a:solidFill>
              </a:rPr>
              <a:t>the system informs the </a:t>
            </a:r>
            <a:r>
              <a:rPr lang="en-US" sz="2000" dirty="0" smtClean="0">
                <a:solidFill>
                  <a:schemeClr val="tx1"/>
                </a:solidFill>
              </a:rPr>
              <a:t>operator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module keeps history of </a:t>
            </a:r>
            <a:r>
              <a:rPr lang="en-US" sz="2000" dirty="0" smtClean="0">
                <a:solidFill>
                  <a:schemeClr val="tx1"/>
                </a:solidFill>
              </a:rPr>
              <a:t>movements and </a:t>
            </a:r>
            <a:r>
              <a:rPr lang="en-US" sz="2000" dirty="0">
                <a:solidFill>
                  <a:schemeClr val="tx1"/>
                </a:solidFill>
              </a:rPr>
              <a:t>forms reports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SYSTEM </a:t>
            </a:r>
            <a:r>
              <a:rPr lang="en-US" sz="2400" b="1" dirty="0" smtClean="0"/>
              <a:t>VERSIONS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0000" y="1836000"/>
            <a:ext cx="8100000" cy="3636137"/>
            <a:chOff x="194400" y="1475863"/>
            <a:chExt cx="8100000" cy="36361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54400" y="1475863"/>
              <a:ext cx="6840000" cy="28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860051"/>
                  </a:solidFill>
                </a:rPr>
                <a:t>SABRA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</a:rPr>
                <a:t>for controlling one checkpoint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Requires installation on </a:t>
              </a:r>
              <a:r>
                <a:rPr lang="en-US" sz="2000" dirty="0" smtClean="0">
                  <a:solidFill>
                    <a:schemeClr val="tx1"/>
                  </a:solidFill>
                </a:rPr>
                <a:t>workstation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860051"/>
                  </a:solidFill>
                </a:rPr>
                <a:t>SABRA: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network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for </a:t>
              </a:r>
              <a:r>
                <a:rPr lang="en-US" sz="2000" dirty="0">
                  <a:solidFill>
                    <a:schemeClr val="tx1"/>
                  </a:solidFill>
                </a:rPr>
                <a:t>control of </a:t>
              </a:r>
              <a:r>
                <a:rPr lang="en-US" sz="2000" dirty="0" smtClean="0">
                  <a:solidFill>
                    <a:schemeClr val="tx1"/>
                  </a:solidFill>
                </a:rPr>
                <a:t>several checkpoints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Requires installation </a:t>
              </a:r>
              <a:r>
                <a:rPr lang="en-US" sz="2000" dirty="0">
                  <a:solidFill>
                    <a:schemeClr val="tx1"/>
                  </a:solidFill>
                </a:rPr>
                <a:t>on </a:t>
              </a:r>
              <a:r>
                <a:rPr lang="en-US" sz="2000" dirty="0" smtClean="0">
                  <a:solidFill>
                    <a:schemeClr val="tx1"/>
                  </a:solidFill>
                </a:rPr>
                <a:t>server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860051"/>
                  </a:solidFill>
                </a:rPr>
                <a:t>SABRA: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light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for </a:t>
              </a:r>
              <a:r>
                <a:rPr lang="en-US" sz="2000" dirty="0">
                  <a:solidFill>
                    <a:schemeClr val="tx1"/>
                  </a:solidFill>
                </a:rPr>
                <a:t>installation on UHF RFID </a:t>
              </a:r>
              <a:r>
                <a:rPr lang="en-US" sz="2000" dirty="0" smtClean="0">
                  <a:solidFill>
                    <a:schemeClr val="tx1"/>
                  </a:solidFill>
                </a:rPr>
                <a:t>reader.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Don’t need workstation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rkhramichev\Desktop\sabrappt2016\lightp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00" y="1512000"/>
              <a:ext cx="828000" cy="73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rkhramichev\Desktop\sabrappt2016\networkp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00" y="2772000"/>
              <a:ext cx="1044000" cy="87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rkhramichev\Desktop\sabrappt2016\sabraligh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320000"/>
              <a:ext cx="8784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2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PROMO SITE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Full </a:t>
            </a:r>
            <a:r>
              <a:rPr lang="en-US" sz="2000" dirty="0">
                <a:solidFill>
                  <a:schemeClr val="tx1"/>
                </a:solidFill>
              </a:rPr>
              <a:t>information about SABRA on </a:t>
            </a:r>
            <a:r>
              <a:rPr lang="en-US" sz="2000" b="1" dirty="0" smtClean="0">
                <a:solidFill>
                  <a:srgbClr val="860051"/>
                </a:solidFill>
                <a:hlinkClick r:id="rId5"/>
              </a:rPr>
              <a:t>http</a:t>
            </a:r>
            <a:r>
              <a:rPr lang="en-US" sz="2000" b="1" dirty="0">
                <a:solidFill>
                  <a:srgbClr val="860051"/>
                </a:solidFill>
                <a:hlinkClick r:id="rId5"/>
              </a:rPr>
              <a:t>://sabra.su</a:t>
            </a:r>
            <a:r>
              <a:rPr lang="en-US" sz="2000" b="1" dirty="0" smtClean="0">
                <a:solidFill>
                  <a:srgbClr val="860051"/>
                </a:solidFill>
                <a:hlinkClick r:id="rId5"/>
              </a:rPr>
              <a:t>/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khramichev\Desktop\sabrabal\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32856"/>
            <a:ext cx="8423275" cy="44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rkhramichev\Desktop\sabrabal\online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3232151"/>
            <a:ext cx="2431256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COMPLETED PROJECTS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0363" y="5032376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Warehouse complex Admiral-</a:t>
            </a:r>
            <a:r>
              <a:rPr lang="en-US" sz="2000" b="1" dirty="0" err="1">
                <a:solidFill>
                  <a:srgbClr val="860051"/>
                </a:solidFill>
              </a:rPr>
              <a:t>Gorelovo</a:t>
            </a:r>
            <a:r>
              <a:rPr lang="en-US" sz="2000" b="1" dirty="0">
                <a:solidFill>
                  <a:srgbClr val="860051"/>
                </a:solidFill>
              </a:rPr>
              <a:t>.</a:t>
            </a:r>
            <a:br>
              <a:rPr lang="en-US" sz="2000" b="1" dirty="0">
                <a:solidFill>
                  <a:srgbClr val="860051"/>
                </a:solidFill>
              </a:rPr>
            </a:br>
            <a:r>
              <a:rPr lang="en-US" sz="2000" b="1" dirty="0" smtClean="0">
                <a:solidFill>
                  <a:srgbClr val="860051"/>
                </a:solidFill>
              </a:rPr>
              <a:t>2016. </a:t>
            </a:r>
            <a:r>
              <a:rPr lang="en-US" sz="2000" b="1" dirty="0">
                <a:solidFill>
                  <a:srgbClr val="860051"/>
                </a:solidFill>
              </a:rPr>
              <a:t>St. Petersburg</a:t>
            </a:r>
            <a:r>
              <a:rPr lang="ru-RU" sz="2000" b="1" dirty="0" smtClean="0">
                <a:solidFill>
                  <a:srgbClr val="860051"/>
                </a:solidFill>
              </a:rPr>
              <a:t>.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pass </a:t>
            </a:r>
            <a:r>
              <a:rPr lang="en-US" sz="2000" dirty="0">
                <a:solidFill>
                  <a:schemeClr val="tx1"/>
                </a:solidFill>
              </a:rPr>
              <a:t>printing module with the event alert module installed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232151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Logistics complex NCC</a:t>
            </a:r>
            <a:r>
              <a:rPr lang="ru-RU" sz="2000" b="1" dirty="0">
                <a:solidFill>
                  <a:srgbClr val="860051"/>
                </a:solidFill>
              </a:rPr>
              <a:t>. </a:t>
            </a:r>
            <a:r>
              <a:rPr lang="ru-RU" sz="2000" b="1" dirty="0" smtClean="0">
                <a:solidFill>
                  <a:srgbClr val="860051"/>
                </a:solidFill>
              </a:rPr>
              <a:t>201</a:t>
            </a:r>
            <a:r>
              <a:rPr lang="en-US" sz="2000" b="1" dirty="0" smtClean="0">
                <a:solidFill>
                  <a:srgbClr val="860051"/>
                </a:solidFill>
              </a:rPr>
              <a:t>6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b="1" dirty="0">
                <a:solidFill>
                  <a:srgbClr val="860051"/>
                </a:solidFill>
              </a:rPr>
              <a:t>Moscow</a:t>
            </a:r>
            <a:r>
              <a:rPr lang="ru-RU" sz="2000" b="1" dirty="0" smtClean="0">
                <a:solidFill>
                  <a:srgbClr val="860051"/>
                </a:solidFill>
              </a:rPr>
              <a:t>.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pass printing module with the event alert module installed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rkhramichev\Desktop\sabrabal\sabra-info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5032376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360865" y="1530350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Warehouses OCS.</a:t>
            </a:r>
            <a:r>
              <a:rPr lang="ru-RU" sz="2000" b="1" dirty="0">
                <a:solidFill>
                  <a:srgbClr val="860051"/>
                </a:solidFill>
              </a:rPr>
              <a:t/>
            </a:r>
            <a:br>
              <a:rPr lang="ru-RU" sz="2000" b="1" dirty="0">
                <a:solidFill>
                  <a:srgbClr val="860051"/>
                </a:solidFill>
              </a:rPr>
            </a:br>
            <a:r>
              <a:rPr lang="ru-RU" sz="2000" b="1" dirty="0" smtClean="0">
                <a:solidFill>
                  <a:srgbClr val="860051"/>
                </a:solidFill>
              </a:rPr>
              <a:t>2016 </a:t>
            </a:r>
            <a:r>
              <a:rPr lang="en-US" sz="2000" b="1" dirty="0">
                <a:solidFill>
                  <a:srgbClr val="860051"/>
                </a:solidFill>
              </a:rPr>
              <a:t>Moscow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b="1" dirty="0" smtClean="0">
                <a:solidFill>
                  <a:srgbClr val="860051"/>
                </a:solidFill>
              </a:rPr>
              <a:t>/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b="1" dirty="0">
                <a:solidFill>
                  <a:srgbClr val="860051"/>
                </a:solidFill>
              </a:rPr>
              <a:t>St. </a:t>
            </a:r>
            <a:r>
              <a:rPr lang="en-US" sz="2000" b="1" dirty="0" smtClean="0">
                <a:solidFill>
                  <a:srgbClr val="860051"/>
                </a:solidFill>
              </a:rPr>
              <a:t>Petersburg.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Branches </a:t>
            </a:r>
            <a:r>
              <a:rPr lang="en-US" sz="2000" dirty="0">
                <a:solidFill>
                  <a:schemeClr val="tx1"/>
                </a:solidFill>
              </a:rPr>
              <a:t>integration module i</a:t>
            </a:r>
            <a:r>
              <a:rPr lang="en-US" sz="2000" dirty="0" smtClean="0">
                <a:solidFill>
                  <a:schemeClr val="tx1"/>
                </a:solidFill>
              </a:rPr>
              <a:t>nstalled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rkhramichev\Desktop\sabrabal\vald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0" y="1440281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COMPLETED PROJECTS</a:t>
            </a:r>
            <a:endParaRPr lang="ru-RU" sz="2400" b="1" dirty="0"/>
          </a:p>
        </p:txBody>
      </p:sp>
      <p:grpSp>
        <p:nvGrpSpPr>
          <p:cNvPr id="16390" name="Группа 1"/>
          <p:cNvGrpSpPr>
            <a:grpSpLocks/>
          </p:cNvGrpSpPr>
          <p:nvPr/>
        </p:nvGrpSpPr>
        <p:grpSpPr bwMode="auto">
          <a:xfrm>
            <a:off x="360363" y="3240088"/>
            <a:ext cx="5867400" cy="3240087"/>
            <a:chOff x="360000" y="1440000"/>
            <a:chExt cx="5867498" cy="32405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1440000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 err="1">
                  <a:solidFill>
                    <a:srgbClr val="860051"/>
                  </a:solidFill>
                </a:rPr>
                <a:t>Baltika</a:t>
              </a:r>
              <a:r>
                <a:rPr lang="en-US" sz="2000" b="1" dirty="0">
                  <a:solidFill>
                    <a:srgbClr val="860051"/>
                  </a:solidFill>
                </a:rPr>
                <a:t> brewery Head-office.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2014 St. Petersburg.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Actual version SABRA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0000" y="3240501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>
                  <a:solidFill>
                    <a:srgbClr val="860051"/>
                  </a:solidFill>
                </a:rPr>
                <a:t>Warehouse complex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Admiral-</a:t>
              </a:r>
              <a:r>
                <a:rPr lang="en-US" sz="2000" b="1" dirty="0" err="1" smtClean="0">
                  <a:solidFill>
                    <a:srgbClr val="860051"/>
                  </a:solidFill>
                </a:rPr>
                <a:t>Gorelovo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.</a:t>
              </a:r>
              <a:br>
                <a:rPr lang="en-US" sz="2000" b="1" dirty="0" smtClean="0">
                  <a:solidFill>
                    <a:srgbClr val="860051"/>
                  </a:solidFill>
                </a:rPr>
              </a:br>
              <a:r>
                <a:rPr lang="en-US" sz="2000" b="1" dirty="0" smtClean="0">
                  <a:solidFill>
                    <a:srgbClr val="860051"/>
                  </a:solidFill>
                </a:rPr>
                <a:t>2014. St. </a:t>
              </a:r>
              <a:r>
                <a:rPr lang="en-US" sz="2000" b="1" dirty="0">
                  <a:solidFill>
                    <a:srgbClr val="860051"/>
                  </a:solidFill>
                </a:rPr>
                <a:t>Petersburg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100 </a:t>
              </a:r>
              <a:r>
                <a:rPr lang="en-US" sz="2000" dirty="0">
                  <a:solidFill>
                    <a:schemeClr val="tx1"/>
                  </a:solidFill>
                </a:rPr>
                <a:t>vehicles in system. Installed </a:t>
              </a:r>
              <a:r>
                <a:rPr lang="en-US" sz="2000" dirty="0" smtClean="0">
                  <a:solidFill>
                    <a:schemeClr val="tx1"/>
                  </a:solidFill>
                </a:rPr>
                <a:t>car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licence</a:t>
              </a:r>
              <a:r>
                <a:rPr lang="en-US" sz="2000" dirty="0" smtClean="0">
                  <a:solidFill>
                    <a:schemeClr val="tx1"/>
                  </a:solidFill>
                </a:rPr>
                <a:t> plates </a:t>
              </a:r>
              <a:r>
                <a:rPr lang="en-US" sz="2000" dirty="0">
                  <a:solidFill>
                    <a:schemeClr val="tx1"/>
                  </a:solidFill>
                </a:rPr>
                <a:t>identify module.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60363" y="143986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Logistics complex NCC</a:t>
            </a:r>
            <a:r>
              <a:rPr lang="ru-RU" sz="2000" b="1" dirty="0">
                <a:solidFill>
                  <a:srgbClr val="860051"/>
                </a:solidFill>
              </a:rPr>
              <a:t>. </a:t>
            </a:r>
            <a:r>
              <a:rPr lang="ru-RU" sz="2000" b="1" dirty="0" smtClean="0">
                <a:solidFill>
                  <a:srgbClr val="860051"/>
                </a:solidFill>
              </a:rPr>
              <a:t>201</a:t>
            </a:r>
            <a:r>
              <a:rPr lang="en-US" sz="2000" b="1" dirty="0" smtClean="0">
                <a:solidFill>
                  <a:srgbClr val="860051"/>
                </a:solidFill>
              </a:rPr>
              <a:t>5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b="1" dirty="0" smtClean="0">
                <a:solidFill>
                  <a:srgbClr val="860051"/>
                </a:solidFill>
              </a:rPr>
              <a:t>Moscow</a:t>
            </a:r>
            <a:r>
              <a:rPr lang="ru-RU" sz="2000" b="1" dirty="0" smtClean="0">
                <a:solidFill>
                  <a:srgbClr val="860051"/>
                </a:solidFill>
              </a:rPr>
              <a:t>.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Uses of laminated heat resistant RFID tags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397" name="Picture 13" descr="C:\Users\rkhramichev\Desktop\ncc_lam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40700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rkhramichev\Desktop\sp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3240088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:\Users\rkhramichev\Desktop\gorelov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5040313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COMPLETED PROJECTS</a:t>
            </a:r>
            <a:endParaRPr lang="ru-RU" sz="2400" b="1" dirty="0"/>
          </a:p>
        </p:txBody>
      </p:sp>
      <p:grpSp>
        <p:nvGrpSpPr>
          <p:cNvPr id="16390" name="Группа 1"/>
          <p:cNvGrpSpPr>
            <a:grpSpLocks/>
          </p:cNvGrpSpPr>
          <p:nvPr/>
        </p:nvGrpSpPr>
        <p:grpSpPr bwMode="auto">
          <a:xfrm>
            <a:off x="360363" y="3240088"/>
            <a:ext cx="8297862" cy="3419475"/>
            <a:chOff x="360000" y="1440000"/>
            <a:chExt cx="8298000" cy="34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1440000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 err="1">
                  <a:solidFill>
                    <a:srgbClr val="860051"/>
                  </a:solidFill>
                </a:rPr>
                <a:t>Baltika-Pikra</a:t>
              </a:r>
              <a:r>
                <a:rPr lang="en-US" sz="2000" b="1" dirty="0">
                  <a:solidFill>
                    <a:srgbClr val="860051"/>
                  </a:solidFill>
                </a:rPr>
                <a:t> brewery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. 2012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Krasnoyarsk.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350 </a:t>
              </a:r>
              <a:r>
                <a:rPr lang="en-US" sz="2000" dirty="0">
                  <a:solidFill>
                    <a:schemeClr val="tx1"/>
                  </a:solidFill>
                </a:rPr>
                <a:t>vehicles in system.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16394" name="Picture 2" descr="C:\Users\rkhramichev\Desktop\Презентация сабра\k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14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32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60000" y="3240501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 err="1">
                  <a:solidFill>
                    <a:srgbClr val="860051"/>
                  </a:solidFill>
                </a:rPr>
                <a:t>Baltika</a:t>
              </a:r>
              <a:r>
                <a:rPr lang="en-US" sz="2000" b="1" dirty="0">
                  <a:solidFill>
                    <a:srgbClr val="860051"/>
                  </a:solidFill>
                </a:rPr>
                <a:t>-Voronezh brewery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.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2010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 Voronezh.</a:t>
              </a:r>
              <a:endParaRPr lang="ru-RU" sz="2000" b="1" dirty="0" smtClean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350 </a:t>
              </a:r>
              <a:r>
                <a:rPr lang="en-US" sz="2000" dirty="0" smtClean="0">
                  <a:solidFill>
                    <a:schemeClr val="tx1"/>
                  </a:solidFill>
                </a:rPr>
                <a:t>vehicles in system.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60363" y="143986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L</a:t>
            </a:r>
            <a:r>
              <a:rPr lang="en-US" sz="2000" b="1" dirty="0" smtClean="0">
                <a:solidFill>
                  <a:srgbClr val="860051"/>
                </a:solidFill>
              </a:rPr>
              <a:t>ogistics complex NCC</a:t>
            </a:r>
            <a:r>
              <a:rPr lang="ru-RU" sz="2000" b="1" dirty="0" smtClean="0">
                <a:solidFill>
                  <a:srgbClr val="860051"/>
                </a:solidFill>
              </a:rPr>
              <a:t>. </a:t>
            </a:r>
            <a:r>
              <a:rPr lang="ru-RU" sz="2000" b="1" dirty="0">
                <a:solidFill>
                  <a:srgbClr val="860051"/>
                </a:solidFill>
              </a:rPr>
              <a:t>2013 </a:t>
            </a:r>
            <a:r>
              <a:rPr lang="en-US" sz="2000" b="1" dirty="0" smtClean="0">
                <a:solidFill>
                  <a:srgbClr val="860051"/>
                </a:solidFill>
              </a:rPr>
              <a:t>Moscow.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500 </a:t>
            </a:r>
            <a:r>
              <a:rPr lang="en-US" sz="2000" dirty="0">
                <a:solidFill>
                  <a:schemeClr val="tx1"/>
                </a:solidFill>
              </a:rPr>
              <a:t>vehicles in </a:t>
            </a:r>
            <a:r>
              <a:rPr lang="en-US" sz="2000" dirty="0" smtClean="0">
                <a:solidFill>
                  <a:schemeClr val="tx1"/>
                </a:solidFill>
              </a:rPr>
              <a:t>system. Car </a:t>
            </a:r>
            <a:r>
              <a:rPr lang="en-US" sz="2000" dirty="0" err="1" smtClean="0">
                <a:solidFill>
                  <a:schemeClr val="tx1"/>
                </a:solidFill>
              </a:rPr>
              <a:t>licence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plates </a:t>
            </a:r>
            <a:r>
              <a:rPr lang="en-US" sz="2000" dirty="0" smtClean="0">
                <a:solidFill>
                  <a:schemeClr val="tx1"/>
                </a:solidFill>
              </a:rPr>
              <a:t>identify module installed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392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39863"/>
            <a:ext cx="24304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COMPLETED PROJECTS</a:t>
            </a:r>
            <a:endParaRPr lang="ru-RU" sz="2400" b="1" dirty="0"/>
          </a:p>
        </p:txBody>
      </p:sp>
      <p:grpSp>
        <p:nvGrpSpPr>
          <p:cNvPr id="17414" name="Группа 2"/>
          <p:cNvGrpSpPr>
            <a:grpSpLocks/>
          </p:cNvGrpSpPr>
          <p:nvPr/>
        </p:nvGrpSpPr>
        <p:grpSpPr bwMode="auto">
          <a:xfrm>
            <a:off x="360363" y="3240088"/>
            <a:ext cx="8297862" cy="1619250"/>
            <a:chOff x="360000" y="3240000"/>
            <a:chExt cx="8298000" cy="16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3240000"/>
              <a:ext cx="5867498" cy="1440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 smtClean="0">
                  <a:solidFill>
                    <a:srgbClr val="860051"/>
                  </a:solidFill>
                </a:rPr>
                <a:t>Parking </a:t>
              </a:r>
              <a:r>
                <a:rPr lang="en-US" sz="2000" b="1" dirty="0">
                  <a:solidFill>
                    <a:srgbClr val="860051"/>
                  </a:solidFill>
                </a:rPr>
                <a:t>in a luxury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building.</a:t>
              </a:r>
              <a:r>
                <a:rPr lang="en-US" sz="2000" b="1" dirty="0">
                  <a:solidFill>
                    <a:srgbClr val="860051"/>
                  </a:solidFill>
                </a:rPr>
                <a:t/>
              </a:r>
              <a:br>
                <a:rPr lang="en-US" sz="2000" b="1" dirty="0">
                  <a:solidFill>
                    <a:srgbClr val="860051"/>
                  </a:solidFill>
                </a:rPr>
              </a:br>
              <a:r>
                <a:rPr lang="ru-RU" sz="2000" b="1" dirty="0" smtClean="0">
                  <a:solidFill>
                    <a:srgbClr val="860051"/>
                  </a:solidFill>
                </a:rPr>
                <a:t>2009</a:t>
              </a:r>
              <a:r>
                <a:rPr lang="en-US" sz="2000" b="1" dirty="0">
                  <a:solidFill>
                    <a:srgbClr val="860051"/>
                  </a:solidFill>
                </a:rPr>
                <a:t>.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Moscow.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200 </a:t>
              </a:r>
              <a:r>
                <a:rPr lang="en-US" sz="2000" dirty="0">
                  <a:solidFill>
                    <a:schemeClr val="tx1"/>
                  </a:solidFill>
                </a:rPr>
                <a:t>vehicles in </a:t>
              </a:r>
              <a:r>
                <a:rPr lang="en-US" sz="2000" dirty="0" smtClean="0">
                  <a:solidFill>
                    <a:schemeClr val="tx1"/>
                  </a:solidFill>
                </a:rPr>
                <a:t>system.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32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40313"/>
            <a:ext cx="24304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0363" y="504031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Truck's </a:t>
            </a:r>
            <a:r>
              <a:rPr lang="en-US" sz="2000" b="1" dirty="0" err="1">
                <a:solidFill>
                  <a:srgbClr val="860051"/>
                </a:solidFill>
              </a:rPr>
              <a:t>labelling</a:t>
            </a:r>
            <a:r>
              <a:rPr lang="en-US" sz="2000" b="1" dirty="0">
                <a:solidFill>
                  <a:srgbClr val="860051"/>
                </a:solidFill>
              </a:rPr>
              <a:t> and weight </a:t>
            </a:r>
            <a:r>
              <a:rPr lang="en-US" sz="2000" b="1" dirty="0" smtClean="0">
                <a:solidFill>
                  <a:srgbClr val="860051"/>
                </a:solidFill>
              </a:rPr>
              <a:t>control.</a:t>
            </a:r>
            <a:r>
              <a:rPr lang="ru-RU" sz="2000" b="1" dirty="0">
                <a:solidFill>
                  <a:srgbClr val="860051"/>
                </a:solidFill>
              </a:rPr>
              <a:t/>
            </a:r>
            <a:br>
              <a:rPr lang="ru-RU" sz="2000" b="1" dirty="0">
                <a:solidFill>
                  <a:srgbClr val="860051"/>
                </a:solidFill>
              </a:rPr>
            </a:br>
            <a:r>
              <a:rPr lang="ru-RU" sz="2000" b="1" dirty="0">
                <a:solidFill>
                  <a:srgbClr val="860051"/>
                </a:solidFill>
              </a:rPr>
              <a:t>2008. </a:t>
            </a:r>
            <a:r>
              <a:rPr lang="en-US" sz="2000" b="1" dirty="0" err="1">
                <a:solidFill>
                  <a:srgbClr val="860051"/>
                </a:solidFill>
              </a:rPr>
              <a:t>Lesyazhny</a:t>
            </a:r>
            <a:r>
              <a:rPr lang="en-US" sz="2000" b="1" dirty="0">
                <a:solidFill>
                  <a:srgbClr val="860051"/>
                </a:solidFill>
              </a:rPr>
              <a:t> </a:t>
            </a:r>
            <a:r>
              <a:rPr lang="en-US" sz="2000" b="1" dirty="0" smtClean="0">
                <a:solidFill>
                  <a:srgbClr val="860051"/>
                </a:solidFill>
              </a:rPr>
              <a:t>mining </a:t>
            </a:r>
            <a:r>
              <a:rPr lang="en-US" sz="2000" b="1" dirty="0">
                <a:solidFill>
                  <a:srgbClr val="860051"/>
                </a:solidFill>
              </a:rPr>
              <a:t>processing plant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40 </a:t>
            </a:r>
            <a:r>
              <a:rPr lang="en-US" sz="2000" dirty="0">
                <a:solidFill>
                  <a:schemeClr val="tx1"/>
                </a:solidFill>
              </a:rPr>
              <a:t>vehicles in </a:t>
            </a:r>
            <a:r>
              <a:rPr lang="en-US" sz="2000" dirty="0" smtClean="0">
                <a:solidFill>
                  <a:schemeClr val="tx1"/>
                </a:solidFill>
              </a:rPr>
              <a:t>system.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17417" name="Группа 3"/>
          <p:cNvGrpSpPr>
            <a:grpSpLocks/>
          </p:cNvGrpSpPr>
          <p:nvPr/>
        </p:nvGrpSpPr>
        <p:grpSpPr bwMode="auto">
          <a:xfrm>
            <a:off x="360363" y="1439863"/>
            <a:ext cx="8297862" cy="1620837"/>
            <a:chOff x="512400" y="1440000"/>
            <a:chExt cx="8298000" cy="1620000"/>
          </a:xfrm>
        </p:grpSpPr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400" y="14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12400" y="1440000"/>
              <a:ext cx="5867498" cy="1440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000" b="1" dirty="0" err="1">
                  <a:solidFill>
                    <a:srgbClr val="860051"/>
                  </a:solidFill>
                </a:rPr>
                <a:t>Baltika</a:t>
              </a:r>
              <a:r>
                <a:rPr lang="en-US" sz="2000" b="1" dirty="0">
                  <a:solidFill>
                    <a:srgbClr val="860051"/>
                  </a:solidFill>
                </a:rPr>
                <a:t> brewery 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Head-office. 2009 St. Petersburg.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350 vehicles in </a:t>
              </a:r>
              <a:r>
                <a:rPr lang="en-US" sz="2000" dirty="0" smtClean="0">
                  <a:solidFill>
                    <a:schemeClr val="tx1"/>
                  </a:solidFill>
                </a:rPr>
                <a:t>system.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TARGET AUDIENCE</a:t>
            </a:r>
            <a:endParaRPr lang="ru-RU" sz="2400" b="1" dirty="0"/>
          </a:p>
        </p:txBody>
      </p:sp>
      <p:pic>
        <p:nvPicPr>
          <p:cNvPr id="307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20837" r="11789" b="30406"/>
          <a:stretch>
            <a:fillRect/>
          </a:stretch>
        </p:blipFill>
        <p:spPr bwMode="auto">
          <a:xfrm>
            <a:off x="3887788" y="1916113"/>
            <a:ext cx="48958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SABRA </a:t>
            </a:r>
            <a:r>
              <a:rPr lang="en-US" sz="2000" b="1" dirty="0">
                <a:solidFill>
                  <a:srgbClr val="860051"/>
                </a:solidFill>
              </a:rPr>
              <a:t>can be </a:t>
            </a:r>
            <a:r>
              <a:rPr lang="en-US" sz="2000" b="1" dirty="0" smtClean="0">
                <a:solidFill>
                  <a:srgbClr val="860051"/>
                </a:solidFill>
              </a:rPr>
              <a:t>used</a:t>
            </a:r>
            <a:r>
              <a:rPr lang="ru-RU" sz="2000" b="1" dirty="0" smtClean="0">
                <a:solidFill>
                  <a:srgbClr val="860051"/>
                </a:solidFill>
              </a:rPr>
              <a:t>:</a:t>
            </a:r>
            <a:endParaRPr lang="ru-RU" sz="2000" b="1" dirty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factory parking </a:t>
            </a:r>
            <a:r>
              <a:rPr lang="en-US" sz="2000" dirty="0" smtClean="0">
                <a:solidFill>
                  <a:schemeClr val="tx1"/>
                </a:solidFill>
              </a:rPr>
              <a:t>lot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logistic </a:t>
            </a:r>
            <a:r>
              <a:rPr lang="en-US" sz="2000" dirty="0" smtClean="0">
                <a:solidFill>
                  <a:schemeClr val="tx1"/>
                </a:solidFill>
              </a:rPr>
              <a:t>center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mall </a:t>
            </a:r>
            <a:r>
              <a:rPr lang="en-US" sz="2000" dirty="0">
                <a:solidFill>
                  <a:schemeClr val="tx1"/>
                </a:solidFill>
              </a:rPr>
              <a:t>and residential real estate </a:t>
            </a:r>
            <a:r>
              <a:rPr lang="en-US" sz="2000" dirty="0" smtClean="0">
                <a:solidFill>
                  <a:schemeClr val="tx1"/>
                </a:solidFill>
              </a:rPr>
              <a:t>parking </a:t>
            </a:r>
            <a:r>
              <a:rPr lang="en-US" sz="2000" dirty="0" smtClean="0">
                <a:solidFill>
                  <a:schemeClr val="tx1"/>
                </a:solidFill>
              </a:rPr>
              <a:t>lot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public </a:t>
            </a:r>
            <a:r>
              <a:rPr lang="en-US" sz="2000" dirty="0" smtClean="0">
                <a:solidFill>
                  <a:schemeClr val="tx1"/>
                </a:solidFill>
              </a:rPr>
              <a:t>transportation </a:t>
            </a:r>
            <a:r>
              <a:rPr lang="en-US" sz="2000" dirty="0" smtClean="0">
                <a:solidFill>
                  <a:schemeClr val="tx1"/>
                </a:solidFill>
              </a:rPr>
              <a:t>depot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parking lot for oversized </a:t>
            </a:r>
            <a:r>
              <a:rPr lang="en-US" sz="2000" dirty="0">
                <a:solidFill>
                  <a:schemeClr val="tx1"/>
                </a:solidFill>
              </a:rPr>
              <a:t>vehicles (trucks, agricultural machinery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at </a:t>
            </a:r>
            <a:r>
              <a:rPr lang="en-US" sz="2000" dirty="0">
                <a:solidFill>
                  <a:schemeClr val="tx1"/>
                </a:solidFill>
              </a:rPr>
              <a:t>toll </a:t>
            </a:r>
            <a:r>
              <a:rPr lang="en-US" sz="2000" dirty="0" smtClean="0">
                <a:solidFill>
                  <a:schemeClr val="tx1"/>
                </a:solidFill>
              </a:rPr>
              <a:t>highway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at </a:t>
            </a:r>
            <a:r>
              <a:rPr lang="en-US" sz="2000" dirty="0" smtClean="0">
                <a:solidFill>
                  <a:schemeClr val="tx1"/>
                </a:solidFill>
              </a:rPr>
              <a:t>airport</a:t>
            </a:r>
            <a:r>
              <a:rPr lang="en-US" sz="2000" dirty="0">
                <a:solidFill>
                  <a:schemeClr val="tx1"/>
                </a:solidFill>
              </a:rPr>
              <a:t>, port, railway </a:t>
            </a:r>
            <a:r>
              <a:rPr lang="en-US" sz="2000" dirty="0" smtClean="0">
                <a:solidFill>
                  <a:schemeClr val="tx1"/>
                </a:solidFill>
              </a:rPr>
              <a:t>station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other </a:t>
            </a:r>
            <a:r>
              <a:rPr lang="en-US" sz="2000" dirty="0">
                <a:solidFill>
                  <a:schemeClr val="tx1"/>
                </a:solidFill>
              </a:rPr>
              <a:t>areas with restricted entry and movement </a:t>
            </a:r>
            <a:r>
              <a:rPr lang="en-US" sz="2000" dirty="0" smtClean="0">
                <a:solidFill>
                  <a:schemeClr val="tx1"/>
                </a:solidFill>
              </a:rPr>
              <a:t>control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:\Users\rkhramichev\Desktop\Презентация сабра\rev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13100"/>
            <a:ext cx="414813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Users\rkhramichev\Desktop\Презентация сабра\patcht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557338"/>
            <a:ext cx="251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TECHNOLOGY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584000"/>
            <a:ext cx="5903912" cy="4509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RFID-</a:t>
            </a:r>
            <a:r>
              <a:rPr lang="ru-RU" sz="2000" b="1" dirty="0" err="1" smtClean="0">
                <a:solidFill>
                  <a:srgbClr val="860051"/>
                </a:solidFill>
              </a:rPr>
              <a:t>Tag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a </a:t>
            </a:r>
            <a:r>
              <a:rPr lang="en-US" sz="2000" dirty="0">
                <a:solidFill>
                  <a:schemeClr val="tx1"/>
                </a:solidFill>
              </a:rPr>
              <a:t>small device used to store and transfer </a:t>
            </a:r>
            <a:r>
              <a:rPr lang="en-US" sz="2000" dirty="0" smtClean="0">
                <a:solidFill>
                  <a:schemeClr val="tx1"/>
                </a:solidFill>
              </a:rPr>
              <a:t>information</a:t>
            </a:r>
            <a:r>
              <a:rPr lang="en-US" sz="2000" dirty="0">
                <a:solidFill>
                  <a:schemeClr val="tx1"/>
                </a:solidFill>
              </a:rPr>
              <a:t>. Each tag has a unique </a:t>
            </a:r>
            <a:r>
              <a:rPr lang="en-US" sz="2000" dirty="0" smtClean="0">
                <a:solidFill>
                  <a:schemeClr val="tx1"/>
                </a:solidFill>
              </a:rPr>
              <a:t>ID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doesn’t </a:t>
            </a:r>
            <a:r>
              <a:rPr lang="en-US" sz="2000" dirty="0">
                <a:solidFill>
                  <a:schemeClr val="tx1"/>
                </a:solidFill>
              </a:rPr>
              <a:t>require a power </a:t>
            </a:r>
            <a:r>
              <a:rPr lang="en-US" sz="2000" dirty="0" smtClean="0">
                <a:solidFill>
                  <a:schemeClr val="tx1"/>
                </a:solidFill>
              </a:rPr>
              <a:t>supply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RFID</a:t>
            </a:r>
            <a:r>
              <a:rPr lang="en-US" sz="2000" b="1" dirty="0" smtClean="0">
                <a:solidFill>
                  <a:srgbClr val="860051"/>
                </a:solidFill>
              </a:rPr>
              <a:t>-reader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a device for reading and writing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information on </a:t>
            </a:r>
            <a:r>
              <a:rPr lang="en-US" sz="2000" dirty="0" smtClean="0">
                <a:solidFill>
                  <a:schemeClr val="tx1"/>
                </a:solidFill>
              </a:rPr>
              <a:t>RFID-tag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SABRA uses the world’s best reader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rgbClr val="860051"/>
                </a:solidFill>
              </a:rPr>
              <a:t>Impinj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ru-RU" sz="2000" b="1" dirty="0" err="1" smtClean="0">
                <a:solidFill>
                  <a:srgbClr val="860051"/>
                </a:solidFill>
              </a:rPr>
              <a:t>Speedway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RFID</a:t>
            </a:r>
            <a:r>
              <a:rPr lang="en-US" sz="2000" b="1" dirty="0" smtClean="0">
                <a:solidFill>
                  <a:srgbClr val="860051"/>
                </a:solidFill>
              </a:rPr>
              <a:t>-</a:t>
            </a:r>
            <a:r>
              <a:rPr lang="ru-RU" sz="2000" b="1" dirty="0" err="1" smtClean="0">
                <a:solidFill>
                  <a:srgbClr val="860051"/>
                </a:solidFill>
              </a:rPr>
              <a:t>Tag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can be fixed </a:t>
            </a:r>
            <a:r>
              <a:rPr lang="en-US" sz="2000" dirty="0">
                <a:solidFill>
                  <a:schemeClr val="tx1"/>
                </a:solidFill>
              </a:rPr>
              <a:t>to the windshield of the </a:t>
            </a:r>
            <a:r>
              <a:rPr lang="en-US" sz="2000" dirty="0" smtClean="0">
                <a:solidFill>
                  <a:schemeClr val="tx1"/>
                </a:solidFill>
              </a:rPr>
              <a:t>car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RFID-readers </a:t>
            </a:r>
            <a:r>
              <a:rPr lang="en-US" sz="2000" b="1" dirty="0" smtClean="0">
                <a:solidFill>
                  <a:srgbClr val="860051"/>
                </a:solidFill>
              </a:rPr>
              <a:t>antennas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>
                <a:solidFill>
                  <a:schemeClr val="tx1"/>
                </a:solidFill>
              </a:rPr>
              <a:t>mounted above the gate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checkpoint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Software </a:t>
            </a:r>
            <a:r>
              <a:rPr lang="en-US" sz="2000" dirty="0" smtClean="0">
                <a:solidFill>
                  <a:schemeClr val="tx1"/>
                </a:solidFill>
              </a:rPr>
              <a:t>integrates </a:t>
            </a:r>
            <a:r>
              <a:rPr lang="en-US" sz="2000" dirty="0">
                <a:solidFill>
                  <a:schemeClr val="tx1"/>
                </a:solidFill>
              </a:rPr>
              <a:t>all SABRA </a:t>
            </a:r>
            <a:r>
              <a:rPr lang="en-US" sz="2000" dirty="0" smtClean="0">
                <a:solidFill>
                  <a:schemeClr val="tx1"/>
                </a:solidFill>
              </a:rPr>
              <a:t>components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51"/>
                </a:solidFill>
              </a:rPr>
              <a:t>A</a:t>
            </a:r>
            <a:r>
              <a:rPr lang="en-US" sz="2000" b="1" dirty="0" smtClean="0">
                <a:solidFill>
                  <a:srgbClr val="860051"/>
                </a:solidFill>
              </a:rPr>
              <a:t>ntenna </a:t>
            </a:r>
            <a:r>
              <a:rPr lang="en-US" sz="2000" b="1" dirty="0">
                <a:solidFill>
                  <a:srgbClr val="860051"/>
                </a:solidFill>
              </a:rPr>
              <a:t>receives the unique </a:t>
            </a:r>
            <a:r>
              <a:rPr lang="en-US" sz="2000" b="1" dirty="0" smtClean="0">
                <a:solidFill>
                  <a:srgbClr val="860051"/>
                </a:solidFill>
              </a:rPr>
              <a:t>ID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of the RFID tag and determines the characteristics of the </a:t>
            </a:r>
            <a:r>
              <a:rPr lang="en-US" sz="2000" dirty="0" smtClean="0">
                <a:solidFill>
                  <a:schemeClr val="tx1"/>
                </a:solidFill>
              </a:rPr>
              <a:t>vehicle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The system</a:t>
            </a:r>
            <a:r>
              <a:rPr lang="en-US" sz="2000" dirty="0" smtClean="0">
                <a:solidFill>
                  <a:schemeClr val="tx1"/>
                </a:solidFill>
              </a:rPr>
              <a:t> displays </a:t>
            </a:r>
            <a:r>
              <a:rPr lang="en-US" sz="2000" dirty="0">
                <a:solidFill>
                  <a:schemeClr val="tx1"/>
                </a:solidFill>
              </a:rPr>
              <a:t>information about the car and opens the </a:t>
            </a:r>
            <a:r>
              <a:rPr lang="en-US" sz="2000" dirty="0" smtClean="0">
                <a:solidFill>
                  <a:schemeClr val="tx1"/>
                </a:solidFill>
              </a:rPr>
              <a:t>gate.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It can use </a:t>
            </a:r>
            <a:r>
              <a:rPr lang="en-US" sz="2000" dirty="0">
                <a:solidFill>
                  <a:schemeClr val="tx1"/>
                </a:solidFill>
              </a:rPr>
              <a:t>voice informing about the </a:t>
            </a:r>
            <a:r>
              <a:rPr lang="en-US" sz="2000" dirty="0" smtClean="0">
                <a:solidFill>
                  <a:schemeClr val="tx1"/>
                </a:solidFill>
              </a:rPr>
              <a:t>event (optional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necessary, operator </a:t>
            </a:r>
            <a:r>
              <a:rPr lang="en-US" sz="2000" dirty="0">
                <a:solidFill>
                  <a:schemeClr val="tx1"/>
                </a:solidFill>
              </a:rPr>
              <a:t>receives the image from the DVR and can manage the access control </a:t>
            </a:r>
            <a:r>
              <a:rPr lang="en-US" sz="2000" dirty="0" smtClean="0">
                <a:solidFill>
                  <a:schemeClr val="tx1"/>
                </a:solidFill>
              </a:rPr>
              <a:t>devices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5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WORKING PRINCIPLE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Saving time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The system does not need </a:t>
            </a:r>
            <a:r>
              <a:rPr lang="en-US" sz="2000" dirty="0" smtClean="0">
                <a:solidFill>
                  <a:schemeClr val="tx1"/>
                </a:solidFill>
              </a:rPr>
              <a:t>for a </a:t>
            </a:r>
            <a:r>
              <a:rPr lang="en-US" sz="2000" dirty="0">
                <a:solidFill>
                  <a:schemeClr val="tx1"/>
                </a:solidFill>
              </a:rPr>
              <a:t>full stop of vehicle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The system does not need </a:t>
            </a:r>
            <a:r>
              <a:rPr lang="en-US" sz="2000" dirty="0" smtClean="0">
                <a:solidFill>
                  <a:schemeClr val="tx1"/>
                </a:solidFill>
              </a:rPr>
              <a:t>for direct </a:t>
            </a:r>
            <a:r>
              <a:rPr lang="en-US" sz="2000" dirty="0">
                <a:solidFill>
                  <a:schemeClr val="tx1"/>
                </a:solidFill>
              </a:rPr>
              <a:t>contact. </a:t>
            </a:r>
            <a:r>
              <a:rPr lang="en-US" sz="2000" dirty="0" smtClean="0">
                <a:solidFill>
                  <a:schemeClr val="tx1"/>
                </a:solidFill>
              </a:rPr>
              <a:t>It </a:t>
            </a:r>
            <a:r>
              <a:rPr lang="en-US" sz="2000" dirty="0">
                <a:solidFill>
                  <a:schemeClr val="tx1"/>
                </a:solidFill>
              </a:rPr>
              <a:t>reduces the time of </a:t>
            </a:r>
            <a:r>
              <a:rPr lang="en-US" sz="2000" dirty="0" smtClean="0">
                <a:solidFill>
                  <a:schemeClr val="tx1"/>
                </a:solidFill>
              </a:rPr>
              <a:t>registration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Automation </a:t>
            </a:r>
            <a:r>
              <a:rPr lang="en-US" sz="2000" b="1" dirty="0">
                <a:solidFill>
                  <a:srgbClr val="860051"/>
                </a:solidFill>
              </a:rPr>
              <a:t>of </a:t>
            </a:r>
            <a:r>
              <a:rPr lang="en-US" sz="2000" b="1" dirty="0" smtClean="0">
                <a:solidFill>
                  <a:srgbClr val="860051"/>
                </a:solidFill>
              </a:rPr>
              <a:t>accounting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All </a:t>
            </a:r>
            <a:r>
              <a:rPr lang="en-US" sz="2000" dirty="0">
                <a:solidFill>
                  <a:schemeClr val="tx1"/>
                </a:solidFill>
              </a:rPr>
              <a:t>system components are optimized for smooth </a:t>
            </a:r>
            <a:r>
              <a:rPr lang="en-US" sz="2000" dirty="0" smtClean="0">
                <a:solidFill>
                  <a:schemeClr val="tx1"/>
                </a:solidFill>
              </a:rPr>
              <a:t>operation.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system operator is only needed in exceptional </a:t>
            </a:r>
            <a:r>
              <a:rPr lang="en-US" sz="2000" dirty="0" smtClean="0">
                <a:solidFill>
                  <a:schemeClr val="tx1"/>
                </a:solidFill>
              </a:rPr>
              <a:t>cases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Distance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Passive RFID </a:t>
            </a:r>
            <a:r>
              <a:rPr lang="en-US" sz="2000" dirty="0" smtClean="0">
                <a:solidFill>
                  <a:schemeClr val="tx1"/>
                </a:solidFill>
              </a:rPr>
              <a:t>tags </a:t>
            </a:r>
            <a:r>
              <a:rPr lang="en-US" sz="2000" b="1" dirty="0" err="1">
                <a:solidFill>
                  <a:srgbClr val="860051"/>
                </a:solidFill>
              </a:rPr>
              <a:t>PatchTag</a:t>
            </a:r>
            <a:r>
              <a:rPr lang="en-US" sz="2000" dirty="0" smtClean="0">
                <a:solidFill>
                  <a:schemeClr val="tx1"/>
                </a:solidFill>
              </a:rPr>
              <a:t> are long distance tags. </a:t>
            </a:r>
            <a:r>
              <a:rPr lang="en-US" sz="2000" dirty="0">
                <a:solidFill>
                  <a:schemeClr val="tx1"/>
                </a:solidFill>
              </a:rPr>
              <a:t>The reader can work </a:t>
            </a:r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 smtClean="0">
                <a:solidFill>
                  <a:schemeClr val="tx1"/>
                </a:solidFill>
              </a:rPr>
              <a:t>them </a:t>
            </a:r>
            <a:r>
              <a:rPr lang="en-US" sz="2000" dirty="0" smtClean="0">
                <a:solidFill>
                  <a:schemeClr val="tx1"/>
                </a:solidFill>
              </a:rPr>
              <a:t>within </a:t>
            </a:r>
            <a:r>
              <a:rPr lang="en-US" sz="2000" dirty="0">
                <a:solidFill>
                  <a:schemeClr val="tx1"/>
                </a:solidFill>
              </a:rPr>
              <a:t>a radius of about 8-10 meters and registers the vehicle at a speed </a:t>
            </a:r>
            <a:r>
              <a:rPr lang="en-US" sz="2000" dirty="0" smtClean="0">
                <a:solidFill>
                  <a:schemeClr val="tx1"/>
                </a:solidFill>
              </a:rPr>
              <a:t>up to </a:t>
            </a:r>
            <a:r>
              <a:rPr lang="en-US" sz="2000" dirty="0">
                <a:solidFill>
                  <a:schemeClr val="tx1"/>
                </a:solidFill>
              </a:rPr>
              <a:t>150 </a:t>
            </a:r>
            <a:r>
              <a:rPr lang="en-US" sz="2000" dirty="0" err="1" smtClean="0">
                <a:solidFill>
                  <a:schemeClr val="tx1"/>
                </a:solidFill>
              </a:rPr>
              <a:t>kmh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8" name="Picture 3" descr="C:\Users\rkhramichev\Desktop\Презентация сабра\abstr_ic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39863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ADVANTAGE</a:t>
            </a:r>
            <a:endParaRPr lang="ru-RU" sz="2400" b="1" dirty="0"/>
          </a:p>
        </p:txBody>
      </p:sp>
      <p:pic>
        <p:nvPicPr>
          <p:cNvPr id="6152" name="Picture 4" descr="C:\Users\rkhramichev\Desktop\Презентация сабра\abstr_ic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84513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C:\Users\rkhramichev\Desktop\Презентация сабра\abstr_ic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52963"/>
            <a:ext cx="1403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Work </a:t>
            </a:r>
            <a:r>
              <a:rPr lang="en-US" sz="2000" b="1" dirty="0">
                <a:solidFill>
                  <a:srgbClr val="860051"/>
                </a:solidFill>
              </a:rPr>
              <a:t>with a large number of </a:t>
            </a:r>
            <a:r>
              <a:rPr lang="en-US" sz="2000" b="1" dirty="0" smtClean="0">
                <a:solidFill>
                  <a:srgbClr val="860051"/>
                </a:solidFill>
              </a:rPr>
              <a:t>tags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system detects multiple RFID tags simultaneously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prevents congestion in front of the </a:t>
            </a:r>
            <a:r>
              <a:rPr lang="en-US" sz="2000" dirty="0" smtClean="0">
                <a:solidFill>
                  <a:schemeClr val="tx1"/>
                </a:solidFill>
              </a:rPr>
              <a:t>checkpoint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User </a:t>
            </a:r>
            <a:r>
              <a:rPr lang="en-US" sz="2000" b="1" dirty="0">
                <a:solidFill>
                  <a:srgbClr val="860051"/>
                </a:solidFill>
              </a:rPr>
              <a:t>friendly </a:t>
            </a:r>
            <a:r>
              <a:rPr lang="en-US" sz="2000" b="1" dirty="0" smtClean="0">
                <a:solidFill>
                  <a:srgbClr val="860051"/>
                </a:solidFill>
              </a:rPr>
              <a:t>interface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You need a little time to learn how to manage the </a:t>
            </a:r>
            <a:r>
              <a:rPr lang="en-US" sz="2000" dirty="0" smtClean="0">
                <a:solidFill>
                  <a:schemeClr val="tx1"/>
                </a:solidFill>
              </a:rPr>
              <a:t>system. </a:t>
            </a:r>
            <a:r>
              <a:rPr lang="en-US" sz="2000" dirty="0">
                <a:solidFill>
                  <a:schemeClr val="tx1"/>
                </a:solidFill>
              </a:rPr>
              <a:t>The software may perform many different </a:t>
            </a:r>
            <a:r>
              <a:rPr lang="en-US" sz="2000" dirty="0" smtClean="0">
                <a:solidFill>
                  <a:schemeClr val="tx1"/>
                </a:solidFill>
              </a:rPr>
              <a:t>operations.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equipment is integrated into existing computer </a:t>
            </a:r>
            <a:r>
              <a:rPr lang="en-US" sz="2000" dirty="0" smtClean="0">
                <a:solidFill>
                  <a:schemeClr val="tx1"/>
                </a:solidFill>
              </a:rPr>
              <a:t>network </a:t>
            </a:r>
            <a:r>
              <a:rPr lang="en-US" sz="2000" dirty="0">
                <a:solidFill>
                  <a:schemeClr val="tx1"/>
                </a:solidFill>
              </a:rPr>
              <a:t>becoming </a:t>
            </a:r>
            <a:r>
              <a:rPr lang="en-US" sz="2000" dirty="0" smtClean="0">
                <a:solidFill>
                  <a:schemeClr val="tx1"/>
                </a:solidFill>
              </a:rPr>
              <a:t>its </a:t>
            </a:r>
            <a:r>
              <a:rPr lang="en-US" sz="2000" dirty="0" smtClean="0">
                <a:solidFill>
                  <a:schemeClr val="tx1"/>
                </a:solidFill>
              </a:rPr>
              <a:t>internal part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Monitoring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system registers the direction of movement, displays information about movement of vehicles in a certain </a:t>
            </a:r>
            <a:r>
              <a:rPr lang="en-US" sz="2000" dirty="0" smtClean="0">
                <a:solidFill>
                  <a:schemeClr val="tx1"/>
                </a:solidFill>
              </a:rPr>
              <a:t>area and reports </a:t>
            </a:r>
            <a:r>
              <a:rPr lang="en-US" sz="2000" dirty="0">
                <a:solidFill>
                  <a:schemeClr val="tx1"/>
                </a:solidFill>
              </a:rPr>
              <a:t>about faulty </a:t>
            </a:r>
            <a:r>
              <a:rPr lang="en-US" sz="2000" dirty="0" smtClean="0">
                <a:solidFill>
                  <a:schemeClr val="tx1"/>
                </a:solidFill>
              </a:rPr>
              <a:t>equipment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ADVANTAGE</a:t>
            </a:r>
            <a:endParaRPr lang="ru-RU" sz="2400" b="1" dirty="0"/>
          </a:p>
        </p:txBody>
      </p:sp>
      <p:pic>
        <p:nvPicPr>
          <p:cNvPr id="7175" name="Picture 2" descr="C:\Users\rkhramichev\Desktop\Презентация сабра\abstr_ico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39863"/>
            <a:ext cx="17637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C:\Users\rkhramichev\Desktop\Презентация сабра\abstr_ico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54338"/>
            <a:ext cx="17637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C:\Users\rkhramichev\Desktop\Презентация сабра\abstr_ico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7637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SABRA</a:t>
            </a:r>
            <a:r>
              <a:rPr lang="en-US" sz="2000" b="1" dirty="0">
                <a:solidFill>
                  <a:srgbClr val="860051"/>
                </a:solidFill>
              </a:rPr>
              <a:t>:</a:t>
            </a:r>
            <a:endParaRPr lang="ru-RU" sz="2000" b="1" dirty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Can Identify </a:t>
            </a:r>
            <a:r>
              <a:rPr lang="en-US" sz="2000" dirty="0">
                <a:solidFill>
                  <a:schemeClr val="tx1"/>
                </a:solidFill>
              </a:rPr>
              <a:t>vehicle on </a:t>
            </a:r>
            <a:r>
              <a:rPr lang="en-US" sz="2000" dirty="0" smtClean="0">
                <a:solidFill>
                  <a:schemeClr val="tx1"/>
                </a:solidFill>
              </a:rPr>
              <a:t>checkpoint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ecords </a:t>
            </a:r>
            <a:r>
              <a:rPr lang="en-US" sz="2000" dirty="0">
                <a:solidFill>
                  <a:schemeClr val="tx1"/>
                </a:solidFill>
              </a:rPr>
              <a:t>the direction of movement in the </a:t>
            </a:r>
            <a:r>
              <a:rPr lang="en-US" sz="2000" dirty="0" smtClean="0">
                <a:solidFill>
                  <a:schemeClr val="tx1"/>
                </a:solidFill>
              </a:rPr>
              <a:t>database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isplays </a:t>
            </a:r>
            <a:r>
              <a:rPr lang="en-US" sz="2000" dirty="0">
                <a:solidFill>
                  <a:schemeClr val="tx1"/>
                </a:solidFill>
              </a:rPr>
              <a:t>information about the car at the </a:t>
            </a:r>
            <a:r>
              <a:rPr lang="en-US" sz="2000" dirty="0" smtClean="0">
                <a:solidFill>
                  <a:schemeClr val="tx1"/>
                </a:solidFill>
              </a:rPr>
              <a:t>checkpoint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Implements device </a:t>
            </a:r>
            <a:r>
              <a:rPr lang="en-US" sz="2000" dirty="0">
                <a:solidFill>
                  <a:schemeClr val="tx1"/>
                </a:solidFill>
              </a:rPr>
              <a:t>management access control in automatic </a:t>
            </a:r>
            <a:r>
              <a:rPr lang="en-US" sz="2000" dirty="0" smtClean="0">
                <a:solidFill>
                  <a:schemeClr val="tx1"/>
                </a:solidFill>
              </a:rPr>
              <a:t>mode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Sets </a:t>
            </a:r>
            <a:r>
              <a:rPr lang="en-US" sz="2000" dirty="0">
                <a:solidFill>
                  <a:schemeClr val="tx1"/>
                </a:solidFill>
              </a:rPr>
              <a:t>rules for unattended operation of devices </a:t>
            </a: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access control on the basis of the car's </a:t>
            </a:r>
            <a:r>
              <a:rPr lang="en-US" sz="2000" dirty="0" smtClean="0">
                <a:solidFill>
                  <a:schemeClr val="tx1"/>
                </a:solidFill>
              </a:rPr>
              <a:t>number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to obtain statements about the </a:t>
            </a:r>
            <a:r>
              <a:rPr lang="en-US" sz="2000" dirty="0" smtClean="0">
                <a:solidFill>
                  <a:schemeClr val="tx1"/>
                </a:solidFill>
              </a:rPr>
              <a:t>movement </a:t>
            </a:r>
            <a:r>
              <a:rPr lang="en-US" sz="2000" dirty="0">
                <a:solidFill>
                  <a:schemeClr val="tx1"/>
                </a:solidFill>
              </a:rPr>
              <a:t>of vehicles on various </a:t>
            </a:r>
            <a:r>
              <a:rPr lang="en-US" sz="2000" dirty="0" smtClean="0">
                <a:solidFill>
                  <a:schemeClr val="tx1"/>
                </a:solidFill>
              </a:rPr>
              <a:t>parameters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OPPORTUNITIES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EXTRA MODULES</a:t>
            </a:r>
            <a:endParaRPr lang="ru-RU" sz="2400" b="1" dirty="0"/>
          </a:p>
        </p:txBody>
      </p:sp>
      <p:pic>
        <p:nvPicPr>
          <p:cNvPr id="4099" name="Picture 3" descr="C:\Users\rkhramichev\Desktop\sabrabal\filiali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6" y="2557636"/>
            <a:ext cx="666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Branches integration</a:t>
            </a:r>
            <a:endParaRPr lang="ru-RU" sz="2000" b="1" dirty="0" smtClean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Integration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two </a:t>
            </a:r>
            <a:r>
              <a:rPr lang="en-US" sz="2000" dirty="0">
                <a:solidFill>
                  <a:schemeClr val="tx1"/>
                </a:solidFill>
              </a:rPr>
              <a:t>and more copies of SABRA in different </a:t>
            </a:r>
            <a:r>
              <a:rPr lang="en-US" sz="2000" dirty="0" smtClean="0">
                <a:solidFill>
                  <a:schemeClr val="tx1"/>
                </a:solidFill>
              </a:rPr>
              <a:t>areas.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Identification </a:t>
            </a:r>
            <a:r>
              <a:rPr lang="en-US" sz="2000" dirty="0">
                <a:solidFill>
                  <a:schemeClr val="tx1"/>
                </a:solidFill>
              </a:rPr>
              <a:t>of vehicles from other </a:t>
            </a:r>
            <a:r>
              <a:rPr lang="en-US" sz="2000" dirty="0" smtClean="0">
                <a:solidFill>
                  <a:schemeClr val="tx1"/>
                </a:solidFill>
              </a:rPr>
              <a:t>branches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solidFill>
                  <a:srgbClr val="860051"/>
                </a:solidFill>
              </a:rPr>
              <a:t>Principle</a:t>
            </a:r>
            <a:endParaRPr lang="ru-RU" sz="2000" b="1" dirty="0">
              <a:solidFill>
                <a:srgbClr val="86005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car leaves branch </a:t>
            </a:r>
            <a:r>
              <a:rPr lang="en-US" sz="2000" dirty="0" smtClean="0">
                <a:solidFill>
                  <a:schemeClr val="tx1"/>
                </a:solidFill>
              </a:rPr>
              <a:t>#1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The system registers the passage of the car and stores this information in database, calculating the </a:t>
            </a:r>
            <a:r>
              <a:rPr lang="en-US" sz="2000" dirty="0" smtClean="0">
                <a:solidFill>
                  <a:schemeClr val="tx1"/>
                </a:solidFill>
              </a:rPr>
              <a:t>estimated </a:t>
            </a:r>
            <a:r>
              <a:rPr lang="en-US" sz="2000" dirty="0">
                <a:solidFill>
                  <a:schemeClr val="tx1"/>
                </a:solidFill>
              </a:rPr>
              <a:t>arrival </a:t>
            </a:r>
            <a:r>
              <a:rPr lang="en-US" sz="2000" dirty="0" smtClean="0">
                <a:solidFill>
                  <a:schemeClr val="tx1"/>
                </a:solidFill>
              </a:rPr>
              <a:t>time  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car arrives at the branch #2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SABRA </a:t>
            </a:r>
            <a:r>
              <a:rPr lang="en-US" sz="2000" dirty="0">
                <a:solidFill>
                  <a:schemeClr val="tx1"/>
                </a:solidFill>
              </a:rPr>
              <a:t>registers the fact of the departure and the arrival time of the vehicle. Informing the operator of the system </a:t>
            </a:r>
            <a:r>
              <a:rPr lang="en-US" sz="2000" dirty="0" smtClean="0">
                <a:solidFill>
                  <a:schemeClr val="tx1"/>
                </a:solidFill>
              </a:rPr>
              <a:t>about </a:t>
            </a:r>
            <a:r>
              <a:rPr lang="en-US" sz="2000" dirty="0">
                <a:solidFill>
                  <a:schemeClr val="tx1"/>
                </a:solidFill>
              </a:rPr>
              <a:t>the journey </a:t>
            </a:r>
            <a:r>
              <a:rPr lang="en-US" sz="2000" dirty="0" smtClean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464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1341</Words>
  <Application>Microsoft Office PowerPoint</Application>
  <PresentationFormat>Экран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Храмичев Роман</dc:creator>
  <cp:lastModifiedBy>Хмылко Федор Вадимович</cp:lastModifiedBy>
  <cp:revision>208</cp:revision>
  <dcterms:created xsi:type="dcterms:W3CDTF">2013-04-03T07:38:53Z</dcterms:created>
  <dcterms:modified xsi:type="dcterms:W3CDTF">2017-07-05T10:06:07Z</dcterms:modified>
</cp:coreProperties>
</file>